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9" r:id="rId2"/>
    <p:sldId id="260" r:id="rId3"/>
    <p:sldId id="273" r:id="rId4"/>
    <p:sldId id="261" r:id="rId5"/>
    <p:sldId id="271" r:id="rId6"/>
    <p:sldId id="262" r:id="rId7"/>
    <p:sldId id="263" r:id="rId8"/>
    <p:sldId id="268" r:id="rId9"/>
    <p:sldId id="269" r:id="rId10"/>
    <p:sldId id="264" r:id="rId11"/>
    <p:sldId id="270" r:id="rId12"/>
    <p:sldId id="272" r:id="rId13"/>
    <p:sldId id="266" r:id="rId14"/>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A01506-06BE-2FBA-2228-BEDB07329A09}" name="田中　律夢" initials="田中　律夢" userId="S::rizumu.tanaka.66@adm.hosei.ac.jp::bc6ea4f2-a018-4237-a163-edbedc60d5d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D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63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A8FF332E-689F-46E2-AE61-466AFDD93A95}" type="datetimeFigureOut">
              <a:rPr kumimoji="1" lang="ja-JP" altLang="en-US" smtClean="0"/>
              <a:t>2026/3/24</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F1E8D99A-B382-440F-B88B-B86675E94A39}" type="slidenum">
              <a:rPr kumimoji="1" lang="ja-JP" altLang="en-US" smtClean="0"/>
              <a:t>‹#›</a:t>
            </a:fld>
            <a:endParaRPr kumimoji="1" lang="ja-JP" altLang="en-US"/>
          </a:p>
        </p:txBody>
      </p:sp>
    </p:spTree>
    <p:extLst>
      <p:ext uri="{BB962C8B-B14F-4D97-AF65-F5344CB8AC3E}">
        <p14:creationId xmlns:p14="http://schemas.microsoft.com/office/powerpoint/2010/main" val="32068999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dirty="0"/>
              <a:t>シラバスと履修の手引きのリンクを</a:t>
            </a:r>
            <a:r>
              <a:rPr kumimoji="1" lang="en-US" altLang="ja-JP" dirty="0"/>
              <a:t>Web</a:t>
            </a:r>
            <a:r>
              <a:rPr kumimoji="1" lang="ja-JP" altLang="en-US" dirty="0"/>
              <a:t>掲示板に貼ったうえで、補足資料としてこのパワポを使用することを想定</a:t>
            </a:r>
            <a:endParaRPr kumimoji="1" lang="en-US" altLang="ja-JP" dirty="0"/>
          </a:p>
        </p:txBody>
      </p:sp>
      <p:sp>
        <p:nvSpPr>
          <p:cNvPr id="4" name="スライド番号プレースホルダー 3"/>
          <p:cNvSpPr>
            <a:spLocks noGrp="1"/>
          </p:cNvSpPr>
          <p:nvPr>
            <p:ph type="sldNum" sz="quarter" idx="5"/>
          </p:nvPr>
        </p:nvSpPr>
        <p:spPr/>
        <p:txBody>
          <a:bodyPr/>
          <a:lstStyle/>
          <a:p>
            <a:fld id="{D2843A71-36CE-4E3A-B26E-C95EB009BD83}" type="slidenum">
              <a:rPr kumimoji="1" lang="ja-JP" altLang="en-US" smtClean="0"/>
              <a:t>1</a:t>
            </a:fld>
            <a:endParaRPr kumimoji="1" lang="ja-JP" altLang="en-US" dirty="0"/>
          </a:p>
        </p:txBody>
      </p:sp>
    </p:spTree>
    <p:extLst>
      <p:ext uri="{BB962C8B-B14F-4D97-AF65-F5344CB8AC3E}">
        <p14:creationId xmlns:p14="http://schemas.microsoft.com/office/powerpoint/2010/main" val="899409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dirty="0"/>
              <a:t>シラバスと履修の手引きのリンクを</a:t>
            </a:r>
            <a:r>
              <a:rPr kumimoji="1" lang="en-US" altLang="ja-JP" dirty="0"/>
              <a:t>Web</a:t>
            </a:r>
            <a:r>
              <a:rPr kumimoji="1" lang="ja-JP" altLang="en-US" dirty="0"/>
              <a:t>掲示板に貼ったうえで、補足資料としてこのパワポを使用することを想定</a:t>
            </a:r>
            <a:endParaRPr kumimoji="1" lang="en-US" altLang="ja-JP" dirty="0"/>
          </a:p>
        </p:txBody>
      </p:sp>
      <p:sp>
        <p:nvSpPr>
          <p:cNvPr id="4" name="スライド番号プレースホルダー 3"/>
          <p:cNvSpPr>
            <a:spLocks noGrp="1"/>
          </p:cNvSpPr>
          <p:nvPr>
            <p:ph type="sldNum" sz="quarter" idx="5"/>
          </p:nvPr>
        </p:nvSpPr>
        <p:spPr/>
        <p:txBody>
          <a:bodyPr/>
          <a:lstStyle/>
          <a:p>
            <a:fld id="{D2843A71-36CE-4E3A-B26E-C95EB009BD83}" type="slidenum">
              <a:rPr kumimoji="1" lang="ja-JP" altLang="en-US" smtClean="0"/>
              <a:t>10</a:t>
            </a:fld>
            <a:endParaRPr kumimoji="1" lang="ja-JP" altLang="en-US" dirty="0"/>
          </a:p>
        </p:txBody>
      </p:sp>
    </p:spTree>
    <p:extLst>
      <p:ext uri="{BB962C8B-B14F-4D97-AF65-F5344CB8AC3E}">
        <p14:creationId xmlns:p14="http://schemas.microsoft.com/office/powerpoint/2010/main" val="3571499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dirty="0"/>
              <a:t>シラバスと履修の手引きのリンクを</a:t>
            </a:r>
            <a:r>
              <a:rPr kumimoji="1" lang="en-US" altLang="ja-JP" dirty="0"/>
              <a:t>Web</a:t>
            </a:r>
            <a:r>
              <a:rPr kumimoji="1" lang="ja-JP" altLang="en-US" dirty="0"/>
              <a:t>掲示板に貼ったうえで、補足資料としてこのパワポを使用することを想定</a:t>
            </a:r>
            <a:endParaRPr kumimoji="1" lang="en-US" altLang="ja-JP" dirty="0"/>
          </a:p>
        </p:txBody>
      </p:sp>
      <p:sp>
        <p:nvSpPr>
          <p:cNvPr id="4" name="スライド番号プレースホルダー 3"/>
          <p:cNvSpPr>
            <a:spLocks noGrp="1"/>
          </p:cNvSpPr>
          <p:nvPr>
            <p:ph type="sldNum" sz="quarter" idx="5"/>
          </p:nvPr>
        </p:nvSpPr>
        <p:spPr/>
        <p:txBody>
          <a:bodyPr/>
          <a:lstStyle/>
          <a:p>
            <a:fld id="{D2843A71-36CE-4E3A-B26E-C95EB009BD83}" type="slidenum">
              <a:rPr kumimoji="1" lang="ja-JP" altLang="en-US" smtClean="0"/>
              <a:t>11</a:t>
            </a:fld>
            <a:endParaRPr kumimoji="1" lang="ja-JP" altLang="en-US" dirty="0"/>
          </a:p>
        </p:txBody>
      </p:sp>
    </p:spTree>
    <p:extLst>
      <p:ext uri="{BB962C8B-B14F-4D97-AF65-F5344CB8AC3E}">
        <p14:creationId xmlns:p14="http://schemas.microsoft.com/office/powerpoint/2010/main" val="1296179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dirty="0"/>
              <a:t>シラバスと履修の手引きのリンクを</a:t>
            </a:r>
            <a:r>
              <a:rPr kumimoji="1" lang="en-US" altLang="ja-JP" dirty="0"/>
              <a:t>Web</a:t>
            </a:r>
            <a:r>
              <a:rPr kumimoji="1" lang="ja-JP" altLang="en-US" dirty="0"/>
              <a:t>掲示板に貼ったうえで、補足資料としてこのパワポを使用することを想定</a:t>
            </a:r>
            <a:endParaRPr kumimoji="1" lang="en-US" altLang="ja-JP" dirty="0"/>
          </a:p>
        </p:txBody>
      </p:sp>
      <p:sp>
        <p:nvSpPr>
          <p:cNvPr id="4" name="スライド番号プレースホルダー 3"/>
          <p:cNvSpPr>
            <a:spLocks noGrp="1"/>
          </p:cNvSpPr>
          <p:nvPr>
            <p:ph type="sldNum" sz="quarter" idx="5"/>
          </p:nvPr>
        </p:nvSpPr>
        <p:spPr/>
        <p:txBody>
          <a:bodyPr/>
          <a:lstStyle/>
          <a:p>
            <a:fld id="{D2843A71-36CE-4E3A-B26E-C95EB009BD83}" type="slidenum">
              <a:rPr kumimoji="1" lang="ja-JP" altLang="en-US" smtClean="0"/>
              <a:t>12</a:t>
            </a:fld>
            <a:endParaRPr kumimoji="1" lang="ja-JP" altLang="en-US" dirty="0"/>
          </a:p>
        </p:txBody>
      </p:sp>
    </p:spTree>
    <p:extLst>
      <p:ext uri="{BB962C8B-B14F-4D97-AF65-F5344CB8AC3E}">
        <p14:creationId xmlns:p14="http://schemas.microsoft.com/office/powerpoint/2010/main" val="2666206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dirty="0"/>
              <a:t>シラバスと履修の手引きのリンクを</a:t>
            </a:r>
            <a:r>
              <a:rPr kumimoji="1" lang="en-US" altLang="ja-JP" dirty="0"/>
              <a:t>Web</a:t>
            </a:r>
            <a:r>
              <a:rPr kumimoji="1" lang="ja-JP" altLang="en-US" dirty="0"/>
              <a:t>掲示板に貼ったうえで、補足資料としてこのパワポを使用することを想定</a:t>
            </a:r>
            <a:endParaRPr kumimoji="1" lang="en-US" altLang="ja-JP" dirty="0"/>
          </a:p>
        </p:txBody>
      </p:sp>
      <p:sp>
        <p:nvSpPr>
          <p:cNvPr id="4" name="スライド番号プレースホルダー 3"/>
          <p:cNvSpPr>
            <a:spLocks noGrp="1"/>
          </p:cNvSpPr>
          <p:nvPr>
            <p:ph type="sldNum" sz="quarter" idx="5"/>
          </p:nvPr>
        </p:nvSpPr>
        <p:spPr/>
        <p:txBody>
          <a:bodyPr/>
          <a:lstStyle/>
          <a:p>
            <a:fld id="{D2843A71-36CE-4E3A-B26E-C95EB009BD83}" type="slidenum">
              <a:rPr kumimoji="1" lang="ja-JP" altLang="en-US" smtClean="0"/>
              <a:t>13</a:t>
            </a:fld>
            <a:endParaRPr kumimoji="1" lang="ja-JP" altLang="en-US" dirty="0"/>
          </a:p>
        </p:txBody>
      </p:sp>
    </p:spTree>
    <p:extLst>
      <p:ext uri="{BB962C8B-B14F-4D97-AF65-F5344CB8AC3E}">
        <p14:creationId xmlns:p14="http://schemas.microsoft.com/office/powerpoint/2010/main" val="3667403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dirty="0"/>
              <a:t>シラバスと履修の手引きのリンクを</a:t>
            </a:r>
            <a:r>
              <a:rPr kumimoji="1" lang="en-US" altLang="ja-JP" dirty="0"/>
              <a:t>Web</a:t>
            </a:r>
            <a:r>
              <a:rPr kumimoji="1" lang="ja-JP" altLang="en-US" dirty="0"/>
              <a:t>掲示板に貼ったうえで、補足資料としてこのパワポを使用することを想定</a:t>
            </a:r>
            <a:endParaRPr kumimoji="1" lang="en-US" altLang="ja-JP" dirty="0"/>
          </a:p>
        </p:txBody>
      </p:sp>
      <p:sp>
        <p:nvSpPr>
          <p:cNvPr id="4" name="スライド番号プレースホルダー 3"/>
          <p:cNvSpPr>
            <a:spLocks noGrp="1"/>
          </p:cNvSpPr>
          <p:nvPr>
            <p:ph type="sldNum" sz="quarter" idx="5"/>
          </p:nvPr>
        </p:nvSpPr>
        <p:spPr/>
        <p:txBody>
          <a:bodyPr/>
          <a:lstStyle/>
          <a:p>
            <a:fld id="{D2843A71-36CE-4E3A-B26E-C95EB009BD83}" type="slidenum">
              <a:rPr kumimoji="1" lang="ja-JP" altLang="en-US" smtClean="0"/>
              <a:t>2</a:t>
            </a:fld>
            <a:endParaRPr kumimoji="1" lang="ja-JP" altLang="en-US" dirty="0"/>
          </a:p>
        </p:txBody>
      </p:sp>
    </p:spTree>
    <p:extLst>
      <p:ext uri="{BB962C8B-B14F-4D97-AF65-F5344CB8AC3E}">
        <p14:creationId xmlns:p14="http://schemas.microsoft.com/office/powerpoint/2010/main" val="899409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38BE3-4382-A9E9-96FF-AAC00AA0F95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2A50A5C-6673-0674-215A-A59C5045B3E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DAAA852-4755-DB92-38A7-E16CD2684ECC}"/>
              </a:ext>
            </a:extLst>
          </p:cNvPr>
          <p:cNvSpPr>
            <a:spLocks noGrp="1"/>
          </p:cNvSpPr>
          <p:nvPr>
            <p:ph type="body" idx="1"/>
          </p:nvPr>
        </p:nvSpPr>
        <p:spPr/>
        <p:txBody>
          <a:bodyPr/>
          <a:lstStyle/>
          <a:p>
            <a:endParaRPr kumimoji="1" lang="en-US" altLang="ja-JP" dirty="0"/>
          </a:p>
          <a:p>
            <a:r>
              <a:rPr kumimoji="1" lang="ja-JP" altLang="en-US" dirty="0"/>
              <a:t>シラバスと履修の手引きのリンクを</a:t>
            </a:r>
            <a:r>
              <a:rPr kumimoji="1" lang="en-US" altLang="ja-JP" dirty="0"/>
              <a:t>Web</a:t>
            </a:r>
            <a:r>
              <a:rPr kumimoji="1" lang="ja-JP" altLang="en-US" dirty="0"/>
              <a:t>掲示板に貼ったうえで、補足資料としてこのパワポを使用することを想定</a:t>
            </a:r>
            <a:endParaRPr kumimoji="1" lang="en-US" altLang="ja-JP" dirty="0"/>
          </a:p>
        </p:txBody>
      </p:sp>
      <p:sp>
        <p:nvSpPr>
          <p:cNvPr id="4" name="スライド番号プレースホルダー 3">
            <a:extLst>
              <a:ext uri="{FF2B5EF4-FFF2-40B4-BE49-F238E27FC236}">
                <a16:creationId xmlns:a16="http://schemas.microsoft.com/office/drawing/2014/main" id="{9967794B-FE38-E39D-880D-6DF5CE5DF515}"/>
              </a:ext>
            </a:extLst>
          </p:cNvPr>
          <p:cNvSpPr>
            <a:spLocks noGrp="1"/>
          </p:cNvSpPr>
          <p:nvPr>
            <p:ph type="sldNum" sz="quarter" idx="5"/>
          </p:nvPr>
        </p:nvSpPr>
        <p:spPr/>
        <p:txBody>
          <a:bodyPr/>
          <a:lstStyle/>
          <a:p>
            <a:fld id="{D2843A71-36CE-4E3A-B26E-C95EB009BD83}" type="slidenum">
              <a:rPr kumimoji="1" lang="ja-JP" altLang="en-US" smtClean="0"/>
              <a:t>3</a:t>
            </a:fld>
            <a:endParaRPr kumimoji="1" lang="ja-JP" altLang="en-US" dirty="0"/>
          </a:p>
        </p:txBody>
      </p:sp>
    </p:spTree>
    <p:extLst>
      <p:ext uri="{BB962C8B-B14F-4D97-AF65-F5344CB8AC3E}">
        <p14:creationId xmlns:p14="http://schemas.microsoft.com/office/powerpoint/2010/main" val="1769191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dirty="0"/>
              <a:t>シラバスと履修の手引きのリンクを</a:t>
            </a:r>
            <a:r>
              <a:rPr kumimoji="1" lang="en-US" altLang="ja-JP" dirty="0"/>
              <a:t>Web</a:t>
            </a:r>
            <a:r>
              <a:rPr kumimoji="1" lang="ja-JP" altLang="en-US" dirty="0"/>
              <a:t>掲示板に貼ったうえで、補足資料としてこのパワポを使用することを想定</a:t>
            </a:r>
            <a:endParaRPr kumimoji="1" lang="en-US" altLang="ja-JP" dirty="0"/>
          </a:p>
        </p:txBody>
      </p:sp>
      <p:sp>
        <p:nvSpPr>
          <p:cNvPr id="4" name="スライド番号プレースホルダー 3"/>
          <p:cNvSpPr>
            <a:spLocks noGrp="1"/>
          </p:cNvSpPr>
          <p:nvPr>
            <p:ph type="sldNum" sz="quarter" idx="5"/>
          </p:nvPr>
        </p:nvSpPr>
        <p:spPr/>
        <p:txBody>
          <a:bodyPr/>
          <a:lstStyle/>
          <a:p>
            <a:fld id="{D2843A71-36CE-4E3A-B26E-C95EB009BD83}" type="slidenum">
              <a:rPr kumimoji="1" lang="ja-JP" altLang="en-US" smtClean="0"/>
              <a:t>4</a:t>
            </a:fld>
            <a:endParaRPr kumimoji="1" lang="ja-JP" altLang="en-US" dirty="0"/>
          </a:p>
        </p:txBody>
      </p:sp>
    </p:spTree>
    <p:extLst>
      <p:ext uri="{BB962C8B-B14F-4D97-AF65-F5344CB8AC3E}">
        <p14:creationId xmlns:p14="http://schemas.microsoft.com/office/powerpoint/2010/main" val="2124269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dirty="0"/>
              <a:t>シラバスと履修の手引きのリンクを</a:t>
            </a:r>
            <a:r>
              <a:rPr kumimoji="1" lang="en-US" altLang="ja-JP" dirty="0"/>
              <a:t>Web</a:t>
            </a:r>
            <a:r>
              <a:rPr kumimoji="1" lang="ja-JP" altLang="en-US" dirty="0"/>
              <a:t>掲示板に貼ったうえで、補足資料としてこのパワポを使用することを想定</a:t>
            </a:r>
            <a:endParaRPr kumimoji="1" lang="en-US" altLang="ja-JP" dirty="0"/>
          </a:p>
        </p:txBody>
      </p:sp>
      <p:sp>
        <p:nvSpPr>
          <p:cNvPr id="4" name="スライド番号プレースホルダー 3"/>
          <p:cNvSpPr>
            <a:spLocks noGrp="1"/>
          </p:cNvSpPr>
          <p:nvPr>
            <p:ph type="sldNum" sz="quarter" idx="5"/>
          </p:nvPr>
        </p:nvSpPr>
        <p:spPr/>
        <p:txBody>
          <a:bodyPr/>
          <a:lstStyle/>
          <a:p>
            <a:fld id="{D2843A71-36CE-4E3A-B26E-C95EB009BD83}" type="slidenum">
              <a:rPr kumimoji="1" lang="ja-JP" altLang="en-US" smtClean="0"/>
              <a:t>5</a:t>
            </a:fld>
            <a:endParaRPr kumimoji="1" lang="ja-JP" altLang="en-US" dirty="0"/>
          </a:p>
        </p:txBody>
      </p:sp>
    </p:spTree>
    <p:extLst>
      <p:ext uri="{BB962C8B-B14F-4D97-AF65-F5344CB8AC3E}">
        <p14:creationId xmlns:p14="http://schemas.microsoft.com/office/powerpoint/2010/main" val="1891300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dirty="0"/>
              <a:t>シラバスと履修の手引きのリンクを</a:t>
            </a:r>
            <a:r>
              <a:rPr kumimoji="1" lang="en-US" altLang="ja-JP" dirty="0"/>
              <a:t>Web</a:t>
            </a:r>
            <a:r>
              <a:rPr kumimoji="1" lang="ja-JP" altLang="en-US" dirty="0"/>
              <a:t>掲示板に貼ったうえで、補足資料としてこのパワポを使用することを想定</a:t>
            </a:r>
            <a:endParaRPr kumimoji="1" lang="en-US" altLang="ja-JP" dirty="0"/>
          </a:p>
        </p:txBody>
      </p:sp>
      <p:sp>
        <p:nvSpPr>
          <p:cNvPr id="4" name="スライド番号プレースホルダー 3"/>
          <p:cNvSpPr>
            <a:spLocks noGrp="1"/>
          </p:cNvSpPr>
          <p:nvPr>
            <p:ph type="sldNum" sz="quarter" idx="5"/>
          </p:nvPr>
        </p:nvSpPr>
        <p:spPr/>
        <p:txBody>
          <a:bodyPr/>
          <a:lstStyle/>
          <a:p>
            <a:fld id="{D2843A71-36CE-4E3A-B26E-C95EB009BD83}" type="slidenum">
              <a:rPr kumimoji="1" lang="ja-JP" altLang="en-US" smtClean="0"/>
              <a:t>6</a:t>
            </a:fld>
            <a:endParaRPr kumimoji="1" lang="ja-JP" altLang="en-US" dirty="0"/>
          </a:p>
        </p:txBody>
      </p:sp>
    </p:spTree>
    <p:extLst>
      <p:ext uri="{BB962C8B-B14F-4D97-AF65-F5344CB8AC3E}">
        <p14:creationId xmlns:p14="http://schemas.microsoft.com/office/powerpoint/2010/main" val="743301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dirty="0"/>
              <a:t>シラバスと履修の手引きのリンクを</a:t>
            </a:r>
            <a:r>
              <a:rPr kumimoji="1" lang="en-US" altLang="ja-JP" dirty="0"/>
              <a:t>Web</a:t>
            </a:r>
            <a:r>
              <a:rPr kumimoji="1" lang="ja-JP" altLang="en-US" dirty="0"/>
              <a:t>掲示板に貼ったうえで、補足資料としてこのパワポを使用することを想定</a:t>
            </a:r>
            <a:endParaRPr kumimoji="1" lang="en-US" altLang="ja-JP" dirty="0"/>
          </a:p>
        </p:txBody>
      </p:sp>
      <p:sp>
        <p:nvSpPr>
          <p:cNvPr id="4" name="スライド番号プレースホルダー 3"/>
          <p:cNvSpPr>
            <a:spLocks noGrp="1"/>
          </p:cNvSpPr>
          <p:nvPr>
            <p:ph type="sldNum" sz="quarter" idx="5"/>
          </p:nvPr>
        </p:nvSpPr>
        <p:spPr/>
        <p:txBody>
          <a:bodyPr/>
          <a:lstStyle/>
          <a:p>
            <a:fld id="{D2843A71-36CE-4E3A-B26E-C95EB009BD83}" type="slidenum">
              <a:rPr kumimoji="1" lang="ja-JP" altLang="en-US" smtClean="0"/>
              <a:t>7</a:t>
            </a:fld>
            <a:endParaRPr kumimoji="1" lang="ja-JP" altLang="en-US" dirty="0"/>
          </a:p>
        </p:txBody>
      </p:sp>
    </p:spTree>
    <p:extLst>
      <p:ext uri="{BB962C8B-B14F-4D97-AF65-F5344CB8AC3E}">
        <p14:creationId xmlns:p14="http://schemas.microsoft.com/office/powerpoint/2010/main" val="3663164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dirty="0"/>
              <a:t>シラバスと履修の手引きのリンクを</a:t>
            </a:r>
            <a:r>
              <a:rPr kumimoji="1" lang="en-US" altLang="ja-JP" dirty="0"/>
              <a:t>Web</a:t>
            </a:r>
            <a:r>
              <a:rPr kumimoji="1" lang="ja-JP" altLang="en-US" dirty="0"/>
              <a:t>掲示板に貼ったうえで、補足資料としてこのパワポを使用することを想定</a:t>
            </a:r>
            <a:endParaRPr kumimoji="1" lang="en-US" altLang="ja-JP" dirty="0"/>
          </a:p>
        </p:txBody>
      </p:sp>
      <p:sp>
        <p:nvSpPr>
          <p:cNvPr id="4" name="スライド番号プレースホルダー 3"/>
          <p:cNvSpPr>
            <a:spLocks noGrp="1"/>
          </p:cNvSpPr>
          <p:nvPr>
            <p:ph type="sldNum" sz="quarter" idx="5"/>
          </p:nvPr>
        </p:nvSpPr>
        <p:spPr/>
        <p:txBody>
          <a:bodyPr/>
          <a:lstStyle/>
          <a:p>
            <a:fld id="{D2843A71-36CE-4E3A-B26E-C95EB009BD83}" type="slidenum">
              <a:rPr kumimoji="1" lang="ja-JP" altLang="en-US" smtClean="0"/>
              <a:t>8</a:t>
            </a:fld>
            <a:endParaRPr kumimoji="1" lang="ja-JP" altLang="en-US" dirty="0"/>
          </a:p>
        </p:txBody>
      </p:sp>
    </p:spTree>
    <p:extLst>
      <p:ext uri="{BB962C8B-B14F-4D97-AF65-F5344CB8AC3E}">
        <p14:creationId xmlns:p14="http://schemas.microsoft.com/office/powerpoint/2010/main" val="220994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dirty="0"/>
              <a:t>シラバスと履修の手引きのリンクを</a:t>
            </a:r>
            <a:r>
              <a:rPr kumimoji="1" lang="en-US" altLang="ja-JP" dirty="0"/>
              <a:t>Web</a:t>
            </a:r>
            <a:r>
              <a:rPr kumimoji="1" lang="ja-JP" altLang="en-US" dirty="0"/>
              <a:t>掲示板に貼ったうえで、補足資料としてこのパワポを使用することを想定</a:t>
            </a:r>
            <a:endParaRPr kumimoji="1" lang="en-US" altLang="ja-JP" dirty="0"/>
          </a:p>
        </p:txBody>
      </p:sp>
      <p:sp>
        <p:nvSpPr>
          <p:cNvPr id="4" name="スライド番号プレースホルダー 3"/>
          <p:cNvSpPr>
            <a:spLocks noGrp="1"/>
          </p:cNvSpPr>
          <p:nvPr>
            <p:ph type="sldNum" sz="quarter" idx="5"/>
          </p:nvPr>
        </p:nvSpPr>
        <p:spPr/>
        <p:txBody>
          <a:bodyPr/>
          <a:lstStyle/>
          <a:p>
            <a:fld id="{D2843A71-36CE-4E3A-B26E-C95EB009BD83}" type="slidenum">
              <a:rPr kumimoji="1" lang="ja-JP" altLang="en-US" smtClean="0"/>
              <a:t>9</a:t>
            </a:fld>
            <a:endParaRPr kumimoji="1" lang="ja-JP" altLang="en-US" dirty="0"/>
          </a:p>
        </p:txBody>
      </p:sp>
    </p:spTree>
    <p:extLst>
      <p:ext uri="{BB962C8B-B14F-4D97-AF65-F5344CB8AC3E}">
        <p14:creationId xmlns:p14="http://schemas.microsoft.com/office/powerpoint/2010/main" val="1358516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C649FD-57C3-FBAE-8224-CCDB58ABE6D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5E2FD72-53BC-2314-AA55-0F4AC148AC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4DA4F4F-3A8D-15B0-9D69-6BB70A9E863C}"/>
              </a:ext>
            </a:extLst>
          </p:cNvPr>
          <p:cNvSpPr>
            <a:spLocks noGrp="1"/>
          </p:cNvSpPr>
          <p:nvPr>
            <p:ph type="dt" sz="half" idx="10"/>
          </p:nvPr>
        </p:nvSpPr>
        <p:spPr/>
        <p:txBody>
          <a:bodyPr/>
          <a:lstStyle/>
          <a:p>
            <a:fld id="{04B35156-4ED8-44E1-A288-F81BF69E9ED9}" type="datetimeFigureOut">
              <a:rPr kumimoji="1" lang="ja-JP" altLang="en-US" smtClean="0"/>
              <a:t>2026/3/24</a:t>
            </a:fld>
            <a:endParaRPr kumimoji="1" lang="ja-JP" altLang="en-US"/>
          </a:p>
        </p:txBody>
      </p:sp>
      <p:sp>
        <p:nvSpPr>
          <p:cNvPr id="5" name="フッター プレースホルダー 4">
            <a:extLst>
              <a:ext uri="{FF2B5EF4-FFF2-40B4-BE49-F238E27FC236}">
                <a16:creationId xmlns:a16="http://schemas.microsoft.com/office/drawing/2014/main" id="{DE608001-9C44-C12C-5A0D-485ED027B3E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A541F8B-3832-09C5-5C80-353D026F306D}"/>
              </a:ext>
            </a:extLst>
          </p:cNvPr>
          <p:cNvSpPr>
            <a:spLocks noGrp="1"/>
          </p:cNvSpPr>
          <p:nvPr>
            <p:ph type="sldNum" sz="quarter" idx="12"/>
          </p:nvPr>
        </p:nvSpPr>
        <p:spPr/>
        <p:txBody>
          <a:bodyPr/>
          <a:lstStyle/>
          <a:p>
            <a:fld id="{6DE2F987-7A7F-4CB1-8A96-24B7B604FD98}" type="slidenum">
              <a:rPr kumimoji="1" lang="ja-JP" altLang="en-US" smtClean="0"/>
              <a:t>‹#›</a:t>
            </a:fld>
            <a:endParaRPr kumimoji="1" lang="ja-JP" altLang="en-US"/>
          </a:p>
        </p:txBody>
      </p:sp>
    </p:spTree>
    <p:extLst>
      <p:ext uri="{BB962C8B-B14F-4D97-AF65-F5344CB8AC3E}">
        <p14:creationId xmlns:p14="http://schemas.microsoft.com/office/powerpoint/2010/main" val="1019868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FFBB6D-CE91-B6CE-2893-122F41A9BCE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2EE9784-99BE-D182-2EAD-AF95A0EC3AC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E075ED6-B76D-22DF-8D00-9015E87FC9F6}"/>
              </a:ext>
            </a:extLst>
          </p:cNvPr>
          <p:cNvSpPr>
            <a:spLocks noGrp="1"/>
          </p:cNvSpPr>
          <p:nvPr>
            <p:ph type="dt" sz="half" idx="10"/>
          </p:nvPr>
        </p:nvSpPr>
        <p:spPr/>
        <p:txBody>
          <a:bodyPr/>
          <a:lstStyle/>
          <a:p>
            <a:fld id="{04B35156-4ED8-44E1-A288-F81BF69E9ED9}" type="datetimeFigureOut">
              <a:rPr kumimoji="1" lang="ja-JP" altLang="en-US" smtClean="0"/>
              <a:t>2026/3/24</a:t>
            </a:fld>
            <a:endParaRPr kumimoji="1" lang="ja-JP" altLang="en-US"/>
          </a:p>
        </p:txBody>
      </p:sp>
      <p:sp>
        <p:nvSpPr>
          <p:cNvPr id="5" name="フッター プレースホルダー 4">
            <a:extLst>
              <a:ext uri="{FF2B5EF4-FFF2-40B4-BE49-F238E27FC236}">
                <a16:creationId xmlns:a16="http://schemas.microsoft.com/office/drawing/2014/main" id="{9C6596C5-E461-07D3-DD27-69B175701AC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8C555E5-B7F5-060F-5474-1CCF785DC396}"/>
              </a:ext>
            </a:extLst>
          </p:cNvPr>
          <p:cNvSpPr>
            <a:spLocks noGrp="1"/>
          </p:cNvSpPr>
          <p:nvPr>
            <p:ph type="sldNum" sz="quarter" idx="12"/>
          </p:nvPr>
        </p:nvSpPr>
        <p:spPr/>
        <p:txBody>
          <a:bodyPr/>
          <a:lstStyle/>
          <a:p>
            <a:fld id="{6DE2F987-7A7F-4CB1-8A96-24B7B604FD98}" type="slidenum">
              <a:rPr kumimoji="1" lang="ja-JP" altLang="en-US" smtClean="0"/>
              <a:t>‹#›</a:t>
            </a:fld>
            <a:endParaRPr kumimoji="1" lang="ja-JP" altLang="en-US"/>
          </a:p>
        </p:txBody>
      </p:sp>
    </p:spTree>
    <p:extLst>
      <p:ext uri="{BB962C8B-B14F-4D97-AF65-F5344CB8AC3E}">
        <p14:creationId xmlns:p14="http://schemas.microsoft.com/office/powerpoint/2010/main" val="613379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DC31A6C-9818-2985-8C63-CAFE5C38388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D001543-C659-D78C-7765-A102FC7203B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AC563A7-DA0E-D77F-E65B-F59D46149755}"/>
              </a:ext>
            </a:extLst>
          </p:cNvPr>
          <p:cNvSpPr>
            <a:spLocks noGrp="1"/>
          </p:cNvSpPr>
          <p:nvPr>
            <p:ph type="dt" sz="half" idx="10"/>
          </p:nvPr>
        </p:nvSpPr>
        <p:spPr/>
        <p:txBody>
          <a:bodyPr/>
          <a:lstStyle/>
          <a:p>
            <a:fld id="{04B35156-4ED8-44E1-A288-F81BF69E9ED9}" type="datetimeFigureOut">
              <a:rPr kumimoji="1" lang="ja-JP" altLang="en-US" smtClean="0"/>
              <a:t>2026/3/24</a:t>
            </a:fld>
            <a:endParaRPr kumimoji="1" lang="ja-JP" altLang="en-US"/>
          </a:p>
        </p:txBody>
      </p:sp>
      <p:sp>
        <p:nvSpPr>
          <p:cNvPr id="5" name="フッター プレースホルダー 4">
            <a:extLst>
              <a:ext uri="{FF2B5EF4-FFF2-40B4-BE49-F238E27FC236}">
                <a16:creationId xmlns:a16="http://schemas.microsoft.com/office/drawing/2014/main" id="{00759749-58E9-720E-9D65-CFE0196BDC7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24C6C48-16A9-03C3-9FFC-6DEA22D93FEE}"/>
              </a:ext>
            </a:extLst>
          </p:cNvPr>
          <p:cNvSpPr>
            <a:spLocks noGrp="1"/>
          </p:cNvSpPr>
          <p:nvPr>
            <p:ph type="sldNum" sz="quarter" idx="12"/>
          </p:nvPr>
        </p:nvSpPr>
        <p:spPr/>
        <p:txBody>
          <a:bodyPr/>
          <a:lstStyle/>
          <a:p>
            <a:fld id="{6DE2F987-7A7F-4CB1-8A96-24B7B604FD98}" type="slidenum">
              <a:rPr kumimoji="1" lang="ja-JP" altLang="en-US" smtClean="0"/>
              <a:t>‹#›</a:t>
            </a:fld>
            <a:endParaRPr kumimoji="1" lang="ja-JP" altLang="en-US"/>
          </a:p>
        </p:txBody>
      </p:sp>
    </p:spTree>
    <p:extLst>
      <p:ext uri="{BB962C8B-B14F-4D97-AF65-F5344CB8AC3E}">
        <p14:creationId xmlns:p14="http://schemas.microsoft.com/office/powerpoint/2010/main" val="1977628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hapter slide">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スライド" r:id="rId3" imgW="421" imgH="423" progId="TCLayout.ActiveDocument.1">
                  <p:embed/>
                </p:oleObj>
              </mc:Choice>
              <mc:Fallback>
                <p:oleObj name="think-cell スライド" r:id="rId3" imgW="421" imgH="423" progId="TCLayout.ActiveDocument.1">
                  <p:embed/>
                  <p:pic>
                    <p:nvPicPr>
                      <p:cNvPr id="2" name="オブジェクト 1" hidden="1"/>
                      <p:cNvPicPr/>
                      <p:nvPr/>
                    </p:nvPicPr>
                    <p:blipFill>
                      <a:blip r:embed="rId4"/>
                      <a:stretch>
                        <a:fillRect/>
                      </a:stretch>
                    </p:blipFill>
                    <p:spPr>
                      <a:xfrm>
                        <a:off x="2119" y="1591"/>
                        <a:ext cx="2116" cy="1587"/>
                      </a:xfrm>
                      <a:prstGeom prst="rect">
                        <a:avLst/>
                      </a:prstGeom>
                    </p:spPr>
                  </p:pic>
                </p:oleObj>
              </mc:Fallback>
            </mc:AlternateContent>
          </a:graphicData>
        </a:graphic>
      </p:graphicFrame>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69" r="37631"/>
          <a:stretch/>
        </p:blipFill>
        <p:spPr bwMode="gray">
          <a:xfrm>
            <a:off x="0" y="2666578"/>
            <a:ext cx="12212320" cy="289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reeform 6"/>
          <p:cNvSpPr>
            <a:spLocks/>
          </p:cNvSpPr>
          <p:nvPr/>
        </p:nvSpPr>
        <p:spPr bwMode="gray">
          <a:xfrm rot="223652">
            <a:off x="86729" y="2482691"/>
            <a:ext cx="12111331" cy="3429812"/>
          </a:xfrm>
          <a:custGeom>
            <a:avLst/>
            <a:gdLst/>
            <a:ahLst/>
            <a:cxnLst/>
            <a:rect l="l" t="t" r="r" b="b"/>
            <a:pathLst>
              <a:path w="9083498" h="3429812">
                <a:moveTo>
                  <a:pt x="8992120" y="0"/>
                </a:moveTo>
                <a:lnTo>
                  <a:pt x="9083498" y="1402588"/>
                </a:lnTo>
                <a:cubicBezTo>
                  <a:pt x="7602478" y="2433744"/>
                  <a:pt x="5281098" y="3027563"/>
                  <a:pt x="2648705" y="3322675"/>
                </a:cubicBezTo>
                <a:cubicBezTo>
                  <a:pt x="1736332" y="3425364"/>
                  <a:pt x="855561" y="3452534"/>
                  <a:pt x="29486" y="3411476"/>
                </a:cubicBezTo>
                <a:lnTo>
                  <a:pt x="0" y="2958895"/>
                </a:lnTo>
                <a:cubicBezTo>
                  <a:pt x="518912" y="2979321"/>
                  <a:pt x="1087434" y="2975387"/>
                  <a:pt x="1712475" y="2944512"/>
                </a:cubicBezTo>
                <a:cubicBezTo>
                  <a:pt x="4682959" y="2797789"/>
                  <a:pt x="7379550" y="1486228"/>
                  <a:pt x="8992120" y="0"/>
                </a:cubicBezTo>
                <a:close/>
              </a:path>
            </a:pathLst>
          </a:custGeom>
          <a:solidFill>
            <a:srgbClr val="7A7A7A">
              <a:alpha val="11000"/>
            </a:srgbClr>
          </a:solidFill>
          <a:ln>
            <a:noFill/>
          </a:ln>
        </p:spPr>
        <p:txBody>
          <a:bodyPr vert="horz" wrap="square" lIns="91440" tIns="45720" rIns="91440" bIns="45720" numCol="1" anchor="t" anchorCtr="0" compatLnSpc="1">
            <a:prstTxWarp prst="textNoShape">
              <a:avLst/>
            </a:prstTxWarp>
          </a:bodyPr>
          <a:lstStyle/>
          <a:p>
            <a:pPr lvl="0"/>
            <a:endParaRPr lang="en-US" sz="1800" noProof="0" dirty="0"/>
          </a:p>
        </p:txBody>
      </p:sp>
      <p:sp>
        <p:nvSpPr>
          <p:cNvPr id="8" name="Textplatzhalter 25"/>
          <p:cNvSpPr>
            <a:spLocks noGrp="1"/>
          </p:cNvSpPr>
          <p:nvPr>
            <p:ph type="body" sz="quarter" idx="15" hasCustomPrompt="1"/>
          </p:nvPr>
        </p:nvSpPr>
        <p:spPr bwMode="gray">
          <a:xfrm>
            <a:off x="302400" y="4150800"/>
            <a:ext cx="7440000" cy="320400"/>
          </a:xfrm>
        </p:spPr>
        <p:txBody>
          <a:bodyPr bIns="0" anchor="t" anchorCtr="0">
            <a:noAutofit/>
          </a:bodyPr>
          <a:lstStyle>
            <a:lvl1pPr>
              <a:spcBef>
                <a:spcPts val="0"/>
              </a:spcBef>
              <a:defRPr sz="2400">
                <a:solidFill>
                  <a:schemeClr val="tx1"/>
                </a:solidFill>
              </a:defRPr>
            </a:lvl1pPr>
          </a:lstStyle>
          <a:p>
            <a:pPr lvl="0"/>
            <a:r>
              <a:rPr lang="en-US" noProof="0" dirty="0"/>
              <a:t>Click here to insert a </a:t>
            </a:r>
            <a:r>
              <a:rPr lang="en-US" noProof="0" dirty="0" err="1"/>
              <a:t>subheadline</a:t>
            </a:r>
            <a:endParaRPr lang="en-US" noProof="0" dirty="0"/>
          </a:p>
        </p:txBody>
      </p:sp>
      <p:sp>
        <p:nvSpPr>
          <p:cNvPr id="9" name="Textplatzhalter 25"/>
          <p:cNvSpPr>
            <a:spLocks noGrp="1"/>
          </p:cNvSpPr>
          <p:nvPr>
            <p:ph type="body" sz="quarter" idx="16" hasCustomPrompt="1"/>
          </p:nvPr>
        </p:nvSpPr>
        <p:spPr bwMode="gray">
          <a:xfrm>
            <a:off x="302402" y="2876400"/>
            <a:ext cx="8610884" cy="1274400"/>
          </a:xfrm>
        </p:spPr>
        <p:txBody>
          <a:bodyPr anchor="b" anchorCtr="0">
            <a:noAutofit/>
          </a:bodyPr>
          <a:lstStyle>
            <a:lvl1pPr>
              <a:spcBef>
                <a:spcPts val="0"/>
              </a:spcBef>
              <a:defRPr sz="4000" cap="none" baseline="0">
                <a:solidFill>
                  <a:srgbClr val="00B050"/>
                </a:solidFill>
                <a:latin typeface="Meiryo UI" panose="020B0604030504040204" pitchFamily="50" charset="-128"/>
                <a:ea typeface="Meiryo UI" panose="020B0604030504040204" pitchFamily="50" charset="-128"/>
              </a:defRPr>
            </a:lvl1pPr>
          </a:lstStyle>
          <a:p>
            <a:pPr lvl="0"/>
            <a:r>
              <a:rPr lang="en-US" noProof="0" dirty="0"/>
              <a:t>Insert your </a:t>
            </a:r>
            <a:r>
              <a:rPr lang="en-US" noProof="0" dirty="0" err="1"/>
              <a:t>chapterslide</a:t>
            </a:r>
            <a:r>
              <a:rPr lang="en-US" noProof="0" dirty="0"/>
              <a:t> headline </a:t>
            </a:r>
          </a:p>
        </p:txBody>
      </p:sp>
    </p:spTree>
    <p:extLst>
      <p:ext uri="{BB962C8B-B14F-4D97-AF65-F5344CB8AC3E}">
        <p14:creationId xmlns:p14="http://schemas.microsoft.com/office/powerpoint/2010/main" val="16515738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07D4D4-262B-EF7E-3792-4C0AA0FCD88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F22A93A-E584-7DBD-D00E-672D9E8BE03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265428C-07F7-2CF7-A605-46A62241ADEF}"/>
              </a:ext>
            </a:extLst>
          </p:cNvPr>
          <p:cNvSpPr>
            <a:spLocks noGrp="1"/>
          </p:cNvSpPr>
          <p:nvPr>
            <p:ph type="dt" sz="half" idx="10"/>
          </p:nvPr>
        </p:nvSpPr>
        <p:spPr/>
        <p:txBody>
          <a:bodyPr/>
          <a:lstStyle/>
          <a:p>
            <a:fld id="{04B35156-4ED8-44E1-A288-F81BF69E9ED9}" type="datetimeFigureOut">
              <a:rPr kumimoji="1" lang="ja-JP" altLang="en-US" smtClean="0"/>
              <a:t>2026/3/24</a:t>
            </a:fld>
            <a:endParaRPr kumimoji="1" lang="ja-JP" altLang="en-US"/>
          </a:p>
        </p:txBody>
      </p:sp>
      <p:sp>
        <p:nvSpPr>
          <p:cNvPr id="5" name="フッター プレースホルダー 4">
            <a:extLst>
              <a:ext uri="{FF2B5EF4-FFF2-40B4-BE49-F238E27FC236}">
                <a16:creationId xmlns:a16="http://schemas.microsoft.com/office/drawing/2014/main" id="{02D6B043-5F92-1146-317A-2396B8EC12A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B2A566D-4AFC-FFEC-4285-2F6DFD959A36}"/>
              </a:ext>
            </a:extLst>
          </p:cNvPr>
          <p:cNvSpPr>
            <a:spLocks noGrp="1"/>
          </p:cNvSpPr>
          <p:nvPr>
            <p:ph type="sldNum" sz="quarter" idx="12"/>
          </p:nvPr>
        </p:nvSpPr>
        <p:spPr/>
        <p:txBody>
          <a:bodyPr/>
          <a:lstStyle/>
          <a:p>
            <a:fld id="{6DE2F987-7A7F-4CB1-8A96-24B7B604FD98}" type="slidenum">
              <a:rPr kumimoji="1" lang="ja-JP" altLang="en-US" smtClean="0"/>
              <a:t>‹#›</a:t>
            </a:fld>
            <a:endParaRPr kumimoji="1" lang="ja-JP" altLang="en-US"/>
          </a:p>
        </p:txBody>
      </p:sp>
    </p:spTree>
    <p:extLst>
      <p:ext uri="{BB962C8B-B14F-4D97-AF65-F5344CB8AC3E}">
        <p14:creationId xmlns:p14="http://schemas.microsoft.com/office/powerpoint/2010/main" val="2063848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A7AEF0-41A5-ED9E-6E33-A80656CB58F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BDF7909-52AA-8C9B-993F-14DBF10952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FE226FC-2FB8-3AAD-ACDD-5B74C2127F5D}"/>
              </a:ext>
            </a:extLst>
          </p:cNvPr>
          <p:cNvSpPr>
            <a:spLocks noGrp="1"/>
          </p:cNvSpPr>
          <p:nvPr>
            <p:ph type="dt" sz="half" idx="10"/>
          </p:nvPr>
        </p:nvSpPr>
        <p:spPr/>
        <p:txBody>
          <a:bodyPr/>
          <a:lstStyle/>
          <a:p>
            <a:fld id="{04B35156-4ED8-44E1-A288-F81BF69E9ED9}" type="datetimeFigureOut">
              <a:rPr kumimoji="1" lang="ja-JP" altLang="en-US" smtClean="0"/>
              <a:t>2026/3/24</a:t>
            </a:fld>
            <a:endParaRPr kumimoji="1" lang="ja-JP" altLang="en-US"/>
          </a:p>
        </p:txBody>
      </p:sp>
      <p:sp>
        <p:nvSpPr>
          <p:cNvPr id="5" name="フッター プレースホルダー 4">
            <a:extLst>
              <a:ext uri="{FF2B5EF4-FFF2-40B4-BE49-F238E27FC236}">
                <a16:creationId xmlns:a16="http://schemas.microsoft.com/office/drawing/2014/main" id="{D16DB712-6E0B-5860-5709-B4665AF2E76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CF509A7-F32A-4731-CE58-B9CF914699A3}"/>
              </a:ext>
            </a:extLst>
          </p:cNvPr>
          <p:cNvSpPr>
            <a:spLocks noGrp="1"/>
          </p:cNvSpPr>
          <p:nvPr>
            <p:ph type="sldNum" sz="quarter" idx="12"/>
          </p:nvPr>
        </p:nvSpPr>
        <p:spPr/>
        <p:txBody>
          <a:bodyPr/>
          <a:lstStyle/>
          <a:p>
            <a:fld id="{6DE2F987-7A7F-4CB1-8A96-24B7B604FD98}" type="slidenum">
              <a:rPr kumimoji="1" lang="ja-JP" altLang="en-US" smtClean="0"/>
              <a:t>‹#›</a:t>
            </a:fld>
            <a:endParaRPr kumimoji="1" lang="ja-JP" altLang="en-US"/>
          </a:p>
        </p:txBody>
      </p:sp>
    </p:spTree>
    <p:extLst>
      <p:ext uri="{BB962C8B-B14F-4D97-AF65-F5344CB8AC3E}">
        <p14:creationId xmlns:p14="http://schemas.microsoft.com/office/powerpoint/2010/main" val="4051436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892FAA-3400-3B54-51FB-2DFEB8416EB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C9AFB52-F7A6-8BE3-EF02-6E635D5BA50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B99205C-247E-E340-A827-6772979ECE6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28EA80C-AF54-FAB9-CD03-CE202EFC29AC}"/>
              </a:ext>
            </a:extLst>
          </p:cNvPr>
          <p:cNvSpPr>
            <a:spLocks noGrp="1"/>
          </p:cNvSpPr>
          <p:nvPr>
            <p:ph type="dt" sz="half" idx="10"/>
          </p:nvPr>
        </p:nvSpPr>
        <p:spPr/>
        <p:txBody>
          <a:bodyPr/>
          <a:lstStyle/>
          <a:p>
            <a:fld id="{04B35156-4ED8-44E1-A288-F81BF69E9ED9}" type="datetimeFigureOut">
              <a:rPr kumimoji="1" lang="ja-JP" altLang="en-US" smtClean="0"/>
              <a:t>2026/3/24</a:t>
            </a:fld>
            <a:endParaRPr kumimoji="1" lang="ja-JP" altLang="en-US"/>
          </a:p>
        </p:txBody>
      </p:sp>
      <p:sp>
        <p:nvSpPr>
          <p:cNvPr id="6" name="フッター プレースホルダー 5">
            <a:extLst>
              <a:ext uri="{FF2B5EF4-FFF2-40B4-BE49-F238E27FC236}">
                <a16:creationId xmlns:a16="http://schemas.microsoft.com/office/drawing/2014/main" id="{3D83A00A-BB5F-D7B8-3C67-2DA07E63C17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70A71FF-6C25-A4AE-23A9-927B97F49A16}"/>
              </a:ext>
            </a:extLst>
          </p:cNvPr>
          <p:cNvSpPr>
            <a:spLocks noGrp="1"/>
          </p:cNvSpPr>
          <p:nvPr>
            <p:ph type="sldNum" sz="quarter" idx="12"/>
          </p:nvPr>
        </p:nvSpPr>
        <p:spPr/>
        <p:txBody>
          <a:bodyPr/>
          <a:lstStyle/>
          <a:p>
            <a:fld id="{6DE2F987-7A7F-4CB1-8A96-24B7B604FD98}" type="slidenum">
              <a:rPr kumimoji="1" lang="ja-JP" altLang="en-US" smtClean="0"/>
              <a:t>‹#›</a:t>
            </a:fld>
            <a:endParaRPr kumimoji="1" lang="ja-JP" altLang="en-US"/>
          </a:p>
        </p:txBody>
      </p:sp>
    </p:spTree>
    <p:extLst>
      <p:ext uri="{BB962C8B-B14F-4D97-AF65-F5344CB8AC3E}">
        <p14:creationId xmlns:p14="http://schemas.microsoft.com/office/powerpoint/2010/main" val="1544277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114B83-8569-3E2D-17FF-93F3EAF8A62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51C85DE-F29E-C6E6-15A0-7C432DC1BE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4A47E68-D8E1-B366-F271-4F3BBBC932C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ED753C1-B66D-3688-E5E2-3FC7719E41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0C515D4-69C7-9B7F-16E6-87A78A3896A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4CE9279-F9D0-0A86-0058-EC5EA1CB43DE}"/>
              </a:ext>
            </a:extLst>
          </p:cNvPr>
          <p:cNvSpPr>
            <a:spLocks noGrp="1"/>
          </p:cNvSpPr>
          <p:nvPr>
            <p:ph type="dt" sz="half" idx="10"/>
          </p:nvPr>
        </p:nvSpPr>
        <p:spPr/>
        <p:txBody>
          <a:bodyPr/>
          <a:lstStyle/>
          <a:p>
            <a:fld id="{04B35156-4ED8-44E1-A288-F81BF69E9ED9}" type="datetimeFigureOut">
              <a:rPr kumimoji="1" lang="ja-JP" altLang="en-US" smtClean="0"/>
              <a:t>2026/3/24</a:t>
            </a:fld>
            <a:endParaRPr kumimoji="1" lang="ja-JP" altLang="en-US"/>
          </a:p>
        </p:txBody>
      </p:sp>
      <p:sp>
        <p:nvSpPr>
          <p:cNvPr id="8" name="フッター プレースホルダー 7">
            <a:extLst>
              <a:ext uri="{FF2B5EF4-FFF2-40B4-BE49-F238E27FC236}">
                <a16:creationId xmlns:a16="http://schemas.microsoft.com/office/drawing/2014/main" id="{FDBF5808-1A9C-6E8F-EA9F-26E000551D6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D1B70DE-9BB9-910D-489B-63D540F49915}"/>
              </a:ext>
            </a:extLst>
          </p:cNvPr>
          <p:cNvSpPr>
            <a:spLocks noGrp="1"/>
          </p:cNvSpPr>
          <p:nvPr>
            <p:ph type="sldNum" sz="quarter" idx="12"/>
          </p:nvPr>
        </p:nvSpPr>
        <p:spPr/>
        <p:txBody>
          <a:bodyPr/>
          <a:lstStyle/>
          <a:p>
            <a:fld id="{6DE2F987-7A7F-4CB1-8A96-24B7B604FD98}" type="slidenum">
              <a:rPr kumimoji="1" lang="ja-JP" altLang="en-US" smtClean="0"/>
              <a:t>‹#›</a:t>
            </a:fld>
            <a:endParaRPr kumimoji="1" lang="ja-JP" altLang="en-US"/>
          </a:p>
        </p:txBody>
      </p:sp>
    </p:spTree>
    <p:extLst>
      <p:ext uri="{BB962C8B-B14F-4D97-AF65-F5344CB8AC3E}">
        <p14:creationId xmlns:p14="http://schemas.microsoft.com/office/powerpoint/2010/main" val="2822763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2F3500-0008-BDF2-1543-7E17C1325ED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B1CCA66-C00F-55D5-0542-337FE2F63059}"/>
              </a:ext>
            </a:extLst>
          </p:cNvPr>
          <p:cNvSpPr>
            <a:spLocks noGrp="1"/>
          </p:cNvSpPr>
          <p:nvPr>
            <p:ph type="dt" sz="half" idx="10"/>
          </p:nvPr>
        </p:nvSpPr>
        <p:spPr/>
        <p:txBody>
          <a:bodyPr/>
          <a:lstStyle/>
          <a:p>
            <a:fld id="{04B35156-4ED8-44E1-A288-F81BF69E9ED9}" type="datetimeFigureOut">
              <a:rPr kumimoji="1" lang="ja-JP" altLang="en-US" smtClean="0"/>
              <a:t>2026/3/24</a:t>
            </a:fld>
            <a:endParaRPr kumimoji="1" lang="ja-JP" altLang="en-US"/>
          </a:p>
        </p:txBody>
      </p:sp>
      <p:sp>
        <p:nvSpPr>
          <p:cNvPr id="4" name="フッター プレースホルダー 3">
            <a:extLst>
              <a:ext uri="{FF2B5EF4-FFF2-40B4-BE49-F238E27FC236}">
                <a16:creationId xmlns:a16="http://schemas.microsoft.com/office/drawing/2014/main" id="{197C4512-6722-2281-F3FA-288875069ED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780E706-0E05-6BD3-7B76-6ECE975CD6E6}"/>
              </a:ext>
            </a:extLst>
          </p:cNvPr>
          <p:cNvSpPr>
            <a:spLocks noGrp="1"/>
          </p:cNvSpPr>
          <p:nvPr>
            <p:ph type="sldNum" sz="quarter" idx="12"/>
          </p:nvPr>
        </p:nvSpPr>
        <p:spPr/>
        <p:txBody>
          <a:bodyPr/>
          <a:lstStyle/>
          <a:p>
            <a:fld id="{6DE2F987-7A7F-4CB1-8A96-24B7B604FD98}" type="slidenum">
              <a:rPr kumimoji="1" lang="ja-JP" altLang="en-US" smtClean="0"/>
              <a:t>‹#›</a:t>
            </a:fld>
            <a:endParaRPr kumimoji="1" lang="ja-JP" altLang="en-US"/>
          </a:p>
        </p:txBody>
      </p:sp>
    </p:spTree>
    <p:extLst>
      <p:ext uri="{BB962C8B-B14F-4D97-AF65-F5344CB8AC3E}">
        <p14:creationId xmlns:p14="http://schemas.microsoft.com/office/powerpoint/2010/main" val="2977206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D0DB7C0-6C0B-F4F1-9DB7-0BA89DE5FBD2}"/>
              </a:ext>
            </a:extLst>
          </p:cNvPr>
          <p:cNvSpPr>
            <a:spLocks noGrp="1"/>
          </p:cNvSpPr>
          <p:nvPr>
            <p:ph type="dt" sz="half" idx="10"/>
          </p:nvPr>
        </p:nvSpPr>
        <p:spPr/>
        <p:txBody>
          <a:bodyPr/>
          <a:lstStyle/>
          <a:p>
            <a:fld id="{04B35156-4ED8-44E1-A288-F81BF69E9ED9}" type="datetimeFigureOut">
              <a:rPr kumimoji="1" lang="ja-JP" altLang="en-US" smtClean="0"/>
              <a:t>2026/3/24</a:t>
            </a:fld>
            <a:endParaRPr kumimoji="1" lang="ja-JP" altLang="en-US"/>
          </a:p>
        </p:txBody>
      </p:sp>
      <p:sp>
        <p:nvSpPr>
          <p:cNvPr id="3" name="フッター プレースホルダー 2">
            <a:extLst>
              <a:ext uri="{FF2B5EF4-FFF2-40B4-BE49-F238E27FC236}">
                <a16:creationId xmlns:a16="http://schemas.microsoft.com/office/drawing/2014/main" id="{DF437485-A0F8-318D-3B93-6B29AB71E77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6D1223D-5EE7-D661-4819-99A9AB72348E}"/>
              </a:ext>
            </a:extLst>
          </p:cNvPr>
          <p:cNvSpPr>
            <a:spLocks noGrp="1"/>
          </p:cNvSpPr>
          <p:nvPr>
            <p:ph type="sldNum" sz="quarter" idx="12"/>
          </p:nvPr>
        </p:nvSpPr>
        <p:spPr/>
        <p:txBody>
          <a:bodyPr/>
          <a:lstStyle/>
          <a:p>
            <a:fld id="{6DE2F987-7A7F-4CB1-8A96-24B7B604FD98}" type="slidenum">
              <a:rPr kumimoji="1" lang="ja-JP" altLang="en-US" smtClean="0"/>
              <a:t>‹#›</a:t>
            </a:fld>
            <a:endParaRPr kumimoji="1" lang="ja-JP" altLang="en-US"/>
          </a:p>
        </p:txBody>
      </p:sp>
    </p:spTree>
    <p:extLst>
      <p:ext uri="{BB962C8B-B14F-4D97-AF65-F5344CB8AC3E}">
        <p14:creationId xmlns:p14="http://schemas.microsoft.com/office/powerpoint/2010/main" val="3987679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C7D70C-2D23-8798-9E3D-28EC309D707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9C27607-C306-58A5-144A-E8F8AAA4DC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5B1D9C0-F9A0-AB35-9743-6FB1A0B519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ECFFEF5-6E3E-26BC-3221-636166FF257C}"/>
              </a:ext>
            </a:extLst>
          </p:cNvPr>
          <p:cNvSpPr>
            <a:spLocks noGrp="1"/>
          </p:cNvSpPr>
          <p:nvPr>
            <p:ph type="dt" sz="half" idx="10"/>
          </p:nvPr>
        </p:nvSpPr>
        <p:spPr/>
        <p:txBody>
          <a:bodyPr/>
          <a:lstStyle/>
          <a:p>
            <a:fld id="{04B35156-4ED8-44E1-A288-F81BF69E9ED9}" type="datetimeFigureOut">
              <a:rPr kumimoji="1" lang="ja-JP" altLang="en-US" smtClean="0"/>
              <a:t>2026/3/24</a:t>
            </a:fld>
            <a:endParaRPr kumimoji="1" lang="ja-JP" altLang="en-US"/>
          </a:p>
        </p:txBody>
      </p:sp>
      <p:sp>
        <p:nvSpPr>
          <p:cNvPr id="6" name="フッター プレースホルダー 5">
            <a:extLst>
              <a:ext uri="{FF2B5EF4-FFF2-40B4-BE49-F238E27FC236}">
                <a16:creationId xmlns:a16="http://schemas.microsoft.com/office/drawing/2014/main" id="{CEEFF3BE-4E84-E302-59B3-B59188915DA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DD0DB44-88A8-C631-25EA-7BC7B5C938D4}"/>
              </a:ext>
            </a:extLst>
          </p:cNvPr>
          <p:cNvSpPr>
            <a:spLocks noGrp="1"/>
          </p:cNvSpPr>
          <p:nvPr>
            <p:ph type="sldNum" sz="quarter" idx="12"/>
          </p:nvPr>
        </p:nvSpPr>
        <p:spPr/>
        <p:txBody>
          <a:bodyPr/>
          <a:lstStyle/>
          <a:p>
            <a:fld id="{6DE2F987-7A7F-4CB1-8A96-24B7B604FD98}" type="slidenum">
              <a:rPr kumimoji="1" lang="ja-JP" altLang="en-US" smtClean="0"/>
              <a:t>‹#›</a:t>
            </a:fld>
            <a:endParaRPr kumimoji="1" lang="ja-JP" altLang="en-US"/>
          </a:p>
        </p:txBody>
      </p:sp>
    </p:spTree>
    <p:extLst>
      <p:ext uri="{BB962C8B-B14F-4D97-AF65-F5344CB8AC3E}">
        <p14:creationId xmlns:p14="http://schemas.microsoft.com/office/powerpoint/2010/main" val="4135665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07E065-1C06-8020-648F-E8A26181B05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7BE677C-0AE6-1374-4293-F88A7709A1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DA7A2FB-CCFF-9CE8-D948-8F8A9CA458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3BF48BE-AA23-11CC-FC15-7BB8FF2FE5A8}"/>
              </a:ext>
            </a:extLst>
          </p:cNvPr>
          <p:cNvSpPr>
            <a:spLocks noGrp="1"/>
          </p:cNvSpPr>
          <p:nvPr>
            <p:ph type="dt" sz="half" idx="10"/>
          </p:nvPr>
        </p:nvSpPr>
        <p:spPr/>
        <p:txBody>
          <a:bodyPr/>
          <a:lstStyle/>
          <a:p>
            <a:fld id="{04B35156-4ED8-44E1-A288-F81BF69E9ED9}" type="datetimeFigureOut">
              <a:rPr kumimoji="1" lang="ja-JP" altLang="en-US" smtClean="0"/>
              <a:t>2026/3/24</a:t>
            </a:fld>
            <a:endParaRPr kumimoji="1" lang="ja-JP" altLang="en-US"/>
          </a:p>
        </p:txBody>
      </p:sp>
      <p:sp>
        <p:nvSpPr>
          <p:cNvPr id="6" name="フッター プレースホルダー 5">
            <a:extLst>
              <a:ext uri="{FF2B5EF4-FFF2-40B4-BE49-F238E27FC236}">
                <a16:creationId xmlns:a16="http://schemas.microsoft.com/office/drawing/2014/main" id="{8F698910-DB9A-AD22-231E-81449708CE5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7FFEC3D-BF59-2CB3-A9D4-1A026BD9FF4A}"/>
              </a:ext>
            </a:extLst>
          </p:cNvPr>
          <p:cNvSpPr>
            <a:spLocks noGrp="1"/>
          </p:cNvSpPr>
          <p:nvPr>
            <p:ph type="sldNum" sz="quarter" idx="12"/>
          </p:nvPr>
        </p:nvSpPr>
        <p:spPr/>
        <p:txBody>
          <a:bodyPr/>
          <a:lstStyle/>
          <a:p>
            <a:fld id="{6DE2F987-7A7F-4CB1-8A96-24B7B604FD98}" type="slidenum">
              <a:rPr kumimoji="1" lang="ja-JP" altLang="en-US" smtClean="0"/>
              <a:t>‹#›</a:t>
            </a:fld>
            <a:endParaRPr kumimoji="1" lang="ja-JP" altLang="en-US"/>
          </a:p>
        </p:txBody>
      </p:sp>
    </p:spTree>
    <p:extLst>
      <p:ext uri="{BB962C8B-B14F-4D97-AF65-F5344CB8AC3E}">
        <p14:creationId xmlns:p14="http://schemas.microsoft.com/office/powerpoint/2010/main" val="3000528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FFDED56-3C75-4142-A150-C1D4496C23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6A06E4F-B2D7-A714-1CD4-76DB013392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A477C63-CD8F-5DE6-9E9B-17AABCF3F9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35156-4ED8-44E1-A288-F81BF69E9ED9}" type="datetimeFigureOut">
              <a:rPr kumimoji="1" lang="ja-JP" altLang="en-US" smtClean="0"/>
              <a:t>2026/3/24</a:t>
            </a:fld>
            <a:endParaRPr kumimoji="1" lang="ja-JP" altLang="en-US"/>
          </a:p>
        </p:txBody>
      </p:sp>
      <p:sp>
        <p:nvSpPr>
          <p:cNvPr id="5" name="フッター プレースホルダー 4">
            <a:extLst>
              <a:ext uri="{FF2B5EF4-FFF2-40B4-BE49-F238E27FC236}">
                <a16:creationId xmlns:a16="http://schemas.microsoft.com/office/drawing/2014/main" id="{F55B9479-5304-8AA7-60F7-B512E7E696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F539311-2CA1-70F9-F08C-B9EC92170C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E2F987-7A7F-4CB1-8A96-24B7B604FD98}" type="slidenum">
              <a:rPr kumimoji="1" lang="ja-JP" altLang="en-US" smtClean="0"/>
              <a:t>‹#›</a:t>
            </a:fld>
            <a:endParaRPr kumimoji="1" lang="ja-JP" altLang="en-US"/>
          </a:p>
        </p:txBody>
      </p:sp>
    </p:spTree>
    <p:extLst>
      <p:ext uri="{BB962C8B-B14F-4D97-AF65-F5344CB8AC3E}">
        <p14:creationId xmlns:p14="http://schemas.microsoft.com/office/powerpoint/2010/main" val="3815378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0.xml"/><Relationship Id="rId7" Type="http://schemas.openxmlformats.org/officeDocument/2006/relationships/image" Target="../media/image16.png"/><Relationship Id="rId2" Type="http://schemas.openxmlformats.org/officeDocument/2006/relationships/slideLayout" Target="../slideLayouts/slideLayout12.xml"/><Relationship Id="rId1" Type="http://schemas.openxmlformats.org/officeDocument/2006/relationships/tags" Target="../tags/tag1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tags" Target="../tags/tag12.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13.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8" Type="http://schemas.openxmlformats.org/officeDocument/2006/relationships/hyperlink" Target="https://info.hosei-kyoiku.jp/lms2025_toiawase/" TargetMode="External"/><Relationship Id="rId3" Type="http://schemas.openxmlformats.org/officeDocument/2006/relationships/notesSlide" Target="../notesSlides/notesSlide13.xml"/><Relationship Id="rId7" Type="http://schemas.openxmlformats.org/officeDocument/2006/relationships/hyperlink" Target="https://www.youtube.com/playlist?list=PLxEC7M6jhmR8oeyDdc7Rw8V6YZL6I-glC" TargetMode="External"/><Relationship Id="rId2" Type="http://schemas.openxmlformats.org/officeDocument/2006/relationships/slideLayout" Target="../slideLayouts/slideLayout12.xml"/><Relationship Id="rId1" Type="http://schemas.openxmlformats.org/officeDocument/2006/relationships/tags" Target="../tags/tag14.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oleObject" Target="../embeddings/oleObject2.bin"/><Relationship Id="rId9" Type="http://schemas.openxmlformats.org/officeDocument/2006/relationships/hyperlink" Target="https://www.hosei.ac.jp/toiawase/?auth=9abbb458a78210eb174f4bdd385bcf54"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notesSlide" Target="../notesSlides/notesSlide5.xml"/><Relationship Id="rId7"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10.PNG"/><Relationship Id="rId11" Type="http://schemas.openxmlformats.org/officeDocument/2006/relationships/image" Target="../media/image11.png"/><Relationship Id="rId5" Type="http://schemas.openxmlformats.org/officeDocument/2006/relationships/image" Target="../media/image9.PNG"/><Relationship Id="rId10" Type="http://schemas.openxmlformats.org/officeDocument/2006/relationships/hyperlink" Target="https://hoppii2025.hosei.ac.jp/" TargetMode="External"/><Relationship Id="rId4" Type="http://schemas.openxmlformats.org/officeDocument/2006/relationships/image" Target="../media/image8.PNG"/><Relationship Id="rId9" Type="http://schemas.openxmlformats.org/officeDocument/2006/relationships/image" Target="../media/image4.emf"/></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6.xml"/><Relationship Id="rId7"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oleObject" Target="../embeddings/oleObject2.bin"/><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8.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8.xml"/><Relationship Id="rId7"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tags" Target="../tags/tag9.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9.xml"/><Relationship Id="rId7" Type="http://schemas.openxmlformats.org/officeDocument/2006/relationships/image" Target="../media/image14.PNG"/><Relationship Id="rId2" Type="http://schemas.openxmlformats.org/officeDocument/2006/relationships/slideLayout" Target="../slideLayouts/slideLayout12.xml"/><Relationship Id="rId1" Type="http://schemas.openxmlformats.org/officeDocument/2006/relationships/tags" Target="../tags/tag10.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4BB4AEAE-B4A4-4B77-8CEA-F816C5762886}"/>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95" imgH="394" progId="TCLayout.ActiveDocument.1">
                  <p:embed/>
                </p:oleObj>
              </mc:Choice>
              <mc:Fallback>
                <p:oleObj name="think-cell スライド" r:id="rId4" imgW="395" imgH="394" progId="TCLayout.ActiveDocument.1">
                  <p:embed/>
                  <p:pic>
                    <p:nvPicPr>
                      <p:cNvPr id="8" name="オブジェクト 7" hidden="1">
                        <a:extLst>
                          <a:ext uri="{FF2B5EF4-FFF2-40B4-BE49-F238E27FC236}">
                            <a16:creationId xmlns:a16="http://schemas.microsoft.com/office/drawing/2014/main" id="{4BB4AEAE-B4A4-4B77-8CEA-F816C5762886}"/>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7" name="テキスト プレースホルダー 6">
            <a:extLst>
              <a:ext uri="{FF2B5EF4-FFF2-40B4-BE49-F238E27FC236}">
                <a16:creationId xmlns:a16="http://schemas.microsoft.com/office/drawing/2014/main" id="{8CB6FD18-22B1-4A37-B85B-D66CB9B11616}"/>
              </a:ext>
            </a:extLst>
          </p:cNvPr>
          <p:cNvSpPr>
            <a:spLocks noGrp="1"/>
          </p:cNvSpPr>
          <p:nvPr>
            <p:ph type="body" sz="quarter" idx="16"/>
          </p:nvPr>
        </p:nvSpPr>
        <p:spPr>
          <a:xfrm>
            <a:off x="285700" y="423949"/>
            <a:ext cx="11626246" cy="5637003"/>
          </a:xfrm>
        </p:spPr>
        <p:txBody>
          <a:bodyPr anchor="ctr" anchorCtr="0"/>
          <a:lstStyle/>
          <a:p>
            <a:pPr marL="0" indent="0" algn="ctr">
              <a:buNone/>
            </a:pPr>
            <a:r>
              <a:rPr lang="ja-JP" altLang="en-US" sz="4800" b="1" u="sng" dirty="0">
                <a:solidFill>
                  <a:srgbClr val="293D9B"/>
                </a:solidFill>
                <a:latin typeface="UD デジタル 教科書体 NK-B" panose="02020700000000000000" pitchFamily="18" charset="-128"/>
                <a:ea typeface="UD デジタル 教科書体 NK-B" panose="02020700000000000000" pitchFamily="18" charset="-128"/>
              </a:rPr>
              <a:t>ポータル（</a:t>
            </a:r>
            <a:r>
              <a:rPr lang="en-US" altLang="ja-JP" sz="4800" b="1" u="sng" dirty="0" err="1">
                <a:solidFill>
                  <a:srgbClr val="293D9B"/>
                </a:solidFill>
                <a:latin typeface="UD デジタル 教科書体 NK-B" panose="02020700000000000000" pitchFamily="18" charset="-128"/>
                <a:ea typeface="UD デジタル 教科書体 NK-B" panose="02020700000000000000" pitchFamily="18" charset="-128"/>
              </a:rPr>
              <a:t>Hoppii</a:t>
            </a:r>
            <a:r>
              <a:rPr lang="ja-JP" altLang="en-US" sz="4800" b="1" u="sng" dirty="0">
                <a:solidFill>
                  <a:srgbClr val="293D9B"/>
                </a:solidFill>
                <a:latin typeface="UD デジタル 教科書体 NK-B" panose="02020700000000000000" pitchFamily="18" charset="-128"/>
                <a:ea typeface="UD デジタル 教科書体 NK-B" panose="02020700000000000000" pitchFamily="18" charset="-128"/>
              </a:rPr>
              <a:t>）</a:t>
            </a:r>
            <a:br>
              <a:rPr lang="en-US" altLang="ja-JP" sz="4800" b="1" u="sng" dirty="0">
                <a:solidFill>
                  <a:srgbClr val="293D9B"/>
                </a:solidFill>
                <a:latin typeface="UD デジタル 教科書体 NK-B" panose="02020700000000000000" pitchFamily="18" charset="-128"/>
                <a:ea typeface="UD デジタル 教科書体 NK-B" panose="02020700000000000000" pitchFamily="18" charset="-128"/>
              </a:rPr>
            </a:br>
            <a:r>
              <a:rPr lang="ja-JP" altLang="en-US" sz="4800" b="1" u="sng" dirty="0">
                <a:solidFill>
                  <a:srgbClr val="293D9B"/>
                </a:solidFill>
                <a:latin typeface="UD デジタル 教科書体 NK-B" panose="02020700000000000000" pitchFamily="18" charset="-128"/>
                <a:ea typeface="UD デジタル 教科書体 NK-B" panose="02020700000000000000" pitchFamily="18" charset="-128"/>
              </a:rPr>
              <a:t>学習支援システム（</a:t>
            </a:r>
            <a:r>
              <a:rPr lang="en-US" altLang="ja-JP" sz="4800" b="1" u="sng" dirty="0" err="1">
                <a:solidFill>
                  <a:srgbClr val="293D9B"/>
                </a:solidFill>
                <a:latin typeface="UD デジタル 教科書体 NK-B" panose="02020700000000000000" pitchFamily="18" charset="-128"/>
                <a:ea typeface="UD デジタル 教科書体 NK-B" panose="02020700000000000000" pitchFamily="18" charset="-128"/>
              </a:rPr>
              <a:t>WebClass</a:t>
            </a:r>
            <a:r>
              <a:rPr lang="ja-JP" altLang="en-US" sz="4800" b="1" u="sng" dirty="0">
                <a:solidFill>
                  <a:srgbClr val="293D9B"/>
                </a:solidFill>
                <a:latin typeface="UD デジタル 教科書体 NK-B" panose="02020700000000000000" pitchFamily="18" charset="-128"/>
                <a:ea typeface="UD デジタル 教科書体 NK-B" panose="02020700000000000000" pitchFamily="18" charset="-128"/>
              </a:rPr>
              <a:t>）</a:t>
            </a:r>
            <a:endParaRPr lang="en-US" altLang="ja-JP" sz="4800" b="1" u="sng" dirty="0">
              <a:solidFill>
                <a:srgbClr val="293D9B"/>
              </a:solidFill>
              <a:latin typeface="UD デジタル 教科書体 NK-B" panose="02020700000000000000" pitchFamily="18" charset="-128"/>
              <a:ea typeface="UD デジタル 教科書体 NK-B" panose="02020700000000000000" pitchFamily="18" charset="-128"/>
            </a:endParaRPr>
          </a:p>
          <a:p>
            <a:pPr marL="0" indent="0" algn="ctr">
              <a:buNone/>
            </a:pPr>
            <a:r>
              <a:rPr lang="ja-JP" altLang="en-US" sz="4800" b="1" u="sng" dirty="0">
                <a:solidFill>
                  <a:srgbClr val="293D9B"/>
                </a:solidFill>
                <a:latin typeface="UD デジタル 教科書体 NK-B" panose="02020700000000000000" pitchFamily="18" charset="-128"/>
                <a:ea typeface="UD デジタル 教科書体 NK-B" panose="02020700000000000000" pitchFamily="18" charset="-128"/>
              </a:rPr>
              <a:t>主要機能の使い方</a:t>
            </a:r>
            <a:endParaRPr lang="en-US" altLang="ja-JP" sz="4800" b="1" u="sng" dirty="0">
              <a:solidFill>
                <a:srgbClr val="293D9B"/>
              </a:solidFill>
              <a:latin typeface="UD デジタル 教科書体 NK-B" panose="02020700000000000000" pitchFamily="18" charset="-128"/>
              <a:ea typeface="UD デジタル 教科書体 NK-B" panose="02020700000000000000" pitchFamily="18" charset="-128"/>
            </a:endParaRPr>
          </a:p>
          <a:p>
            <a:pPr marL="0" indent="0" algn="ctr">
              <a:buNone/>
            </a:pPr>
            <a:br>
              <a:rPr lang="en-US" altLang="ja-JP" sz="2000" dirty="0">
                <a:solidFill>
                  <a:srgbClr val="293D9B"/>
                </a:solidFill>
                <a:latin typeface="UD デジタル 教科書体 NK-B" panose="02020700000000000000" pitchFamily="18" charset="-128"/>
                <a:ea typeface="UD デジタル 教科書体 NK-B" panose="02020700000000000000" pitchFamily="18" charset="-128"/>
              </a:rPr>
            </a:br>
            <a:r>
              <a:rPr lang="en-US" altLang="ja-JP" sz="2000" dirty="0">
                <a:solidFill>
                  <a:schemeClr val="accent2"/>
                </a:solidFill>
                <a:latin typeface="UD デジタル 教科書体 NK-B" panose="02020700000000000000" pitchFamily="18" charset="-128"/>
                <a:ea typeface="UD デジタル 教科書体 NK-B" panose="02020700000000000000" pitchFamily="18" charset="-128"/>
              </a:rPr>
              <a:t>-</a:t>
            </a:r>
            <a:r>
              <a:rPr lang="ja-JP" altLang="en-US" sz="2000" dirty="0">
                <a:solidFill>
                  <a:schemeClr val="accent2"/>
                </a:solidFill>
                <a:latin typeface="UD デジタル 教科書体 NK-B" panose="02020700000000000000" pitchFamily="18" charset="-128"/>
                <a:ea typeface="UD デジタル 教科書体 NK-B" panose="02020700000000000000" pitchFamily="18" charset="-128"/>
              </a:rPr>
              <a:t>よく使用する機能を簡単に紹介します！</a:t>
            </a:r>
            <a:r>
              <a:rPr lang="en-US" altLang="ja-JP" sz="2000" dirty="0">
                <a:solidFill>
                  <a:schemeClr val="accent2"/>
                </a:solidFill>
                <a:latin typeface="UD デジタル 教科書体 NK-B" panose="02020700000000000000" pitchFamily="18" charset="-128"/>
                <a:ea typeface="UD デジタル 教科書体 NK-B" panose="02020700000000000000" pitchFamily="18" charset="-128"/>
              </a:rPr>
              <a:t>-</a:t>
            </a:r>
            <a:endParaRPr lang="en-US" altLang="ja-JP" sz="4800" dirty="0">
              <a:solidFill>
                <a:schemeClr val="accent2"/>
              </a:solidFill>
              <a:latin typeface="UD デジタル 教科書体 NK-B" panose="02020700000000000000" pitchFamily="18" charset="-128"/>
              <a:ea typeface="UD デジタル 教科書体 NK-B" panose="02020700000000000000" pitchFamily="18" charset="-128"/>
            </a:endParaRPr>
          </a:p>
        </p:txBody>
      </p:sp>
      <p:sp>
        <p:nvSpPr>
          <p:cNvPr id="5" name="スライド番号プレースホルダー 4">
            <a:extLst>
              <a:ext uri="{FF2B5EF4-FFF2-40B4-BE49-F238E27FC236}">
                <a16:creationId xmlns:a16="http://schemas.microsoft.com/office/drawing/2014/main" id="{85D36DBA-4847-40A2-B12D-3AD56B0CAFE3}"/>
              </a:ext>
            </a:extLst>
          </p:cNvPr>
          <p:cNvSpPr txBox="1">
            <a:spLocks/>
          </p:cNvSpPr>
          <p:nvPr/>
        </p:nvSpPr>
        <p:spPr>
          <a:xfrm>
            <a:off x="11618997" y="6237312"/>
            <a:ext cx="540544"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2F438C8-8069-4F24-9685-E72734149F7B}" type="slidenum">
              <a:rPr lang="ja-JP" altLang="en-US" sz="1400" smtClean="0">
                <a:solidFill>
                  <a:srgbClr val="002060"/>
                </a:solidFill>
                <a:latin typeface="Meiryo UI" panose="020B0604030504040204" pitchFamily="50" charset="-128"/>
                <a:ea typeface="Meiryo UI" panose="020B0604030504040204" pitchFamily="50" charset="-128"/>
              </a:rPr>
              <a:pPr/>
              <a:t>1</a:t>
            </a:fld>
            <a:endParaRPr lang="ja-JP" altLang="en-US" sz="1400" dirty="0">
              <a:solidFill>
                <a:srgbClr val="002060"/>
              </a:solidFill>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E2063D94-B3C3-4D8B-82CC-1942CF3A6387}"/>
              </a:ext>
            </a:extLst>
          </p:cNvPr>
          <p:cNvPicPr>
            <a:picLocks noChangeAspect="1"/>
          </p:cNvPicPr>
          <p:nvPr/>
        </p:nvPicPr>
        <p:blipFill>
          <a:blip r:embed="rId6"/>
          <a:stretch>
            <a:fillRect/>
          </a:stretch>
        </p:blipFill>
        <p:spPr>
          <a:xfrm>
            <a:off x="1" y="6590031"/>
            <a:ext cx="12197644" cy="272203"/>
          </a:xfrm>
          <a:prstGeom prst="rect">
            <a:avLst/>
          </a:prstGeom>
        </p:spPr>
      </p:pic>
      <p:pic>
        <p:nvPicPr>
          <p:cNvPr id="2" name="Picture 7" descr="\\ds11fs001.ad.as.hosei.ac.jp\home\h_120315\Desktop\えこぴょん手を振る_01.tif">
            <a:extLst>
              <a:ext uri="{FF2B5EF4-FFF2-40B4-BE49-F238E27FC236}">
                <a16:creationId xmlns:a16="http://schemas.microsoft.com/office/drawing/2014/main" id="{12051CE2-8A64-1AC9-C67B-239BE0CEC420}"/>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9915" b="96410" l="10000" r="90222">
                        <a14:foregroundMark x1="35333" y1="89573" x2="34222" y2="95897"/>
                        <a14:foregroundMark x1="59778" y1="96581" x2="56000" y2="96068"/>
                        <a14:foregroundMark x1="90000" y1="36923" x2="90222" y2="41709"/>
                      </a14:backgroundRemoval>
                    </a14:imgEffect>
                  </a14:imgLayer>
                </a14:imgProps>
              </a:ext>
              <a:ext uri="{28A0092B-C50C-407E-A947-70E740481C1C}">
                <a14:useLocalDpi xmlns:a14="http://schemas.microsoft.com/office/drawing/2010/main" val="0"/>
              </a:ext>
            </a:extLst>
          </a:blip>
          <a:srcRect/>
          <a:stretch>
            <a:fillRect/>
          </a:stretch>
        </p:blipFill>
        <p:spPr bwMode="auto">
          <a:xfrm>
            <a:off x="673052" y="3160989"/>
            <a:ext cx="2296395" cy="2988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329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4BB4AEAE-B4A4-4B77-8CEA-F816C5762886}"/>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95" imgH="394" progId="TCLayout.ActiveDocument.1">
                  <p:embed/>
                </p:oleObj>
              </mc:Choice>
              <mc:Fallback>
                <p:oleObj name="think-cell スライド" r:id="rId4" imgW="395" imgH="394" progId="TCLayout.ActiveDocument.1">
                  <p:embed/>
                  <p:pic>
                    <p:nvPicPr>
                      <p:cNvPr id="8" name="オブジェクト 7" hidden="1">
                        <a:extLst>
                          <a:ext uri="{FF2B5EF4-FFF2-40B4-BE49-F238E27FC236}">
                            <a16:creationId xmlns:a16="http://schemas.microsoft.com/office/drawing/2014/main" id="{4BB4AEAE-B4A4-4B77-8CEA-F816C5762886}"/>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5" name="スライド番号プレースホルダー 4">
            <a:extLst>
              <a:ext uri="{FF2B5EF4-FFF2-40B4-BE49-F238E27FC236}">
                <a16:creationId xmlns:a16="http://schemas.microsoft.com/office/drawing/2014/main" id="{85D36DBA-4847-40A2-B12D-3AD56B0CAFE3}"/>
              </a:ext>
            </a:extLst>
          </p:cNvPr>
          <p:cNvSpPr txBox="1">
            <a:spLocks/>
          </p:cNvSpPr>
          <p:nvPr/>
        </p:nvSpPr>
        <p:spPr>
          <a:xfrm>
            <a:off x="11618997" y="6237312"/>
            <a:ext cx="540544"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2F438C8-8069-4F24-9685-E72734149F7B}" type="slidenum">
              <a:rPr lang="ja-JP" altLang="en-US" sz="1400" smtClean="0">
                <a:solidFill>
                  <a:srgbClr val="002060"/>
                </a:solidFill>
                <a:latin typeface="Meiryo UI" panose="020B0604030504040204" pitchFamily="50" charset="-128"/>
                <a:ea typeface="Meiryo UI" panose="020B0604030504040204" pitchFamily="50" charset="-128"/>
              </a:rPr>
              <a:pPr/>
              <a:t>10</a:t>
            </a:fld>
            <a:endParaRPr lang="ja-JP" altLang="en-US" sz="1400" dirty="0">
              <a:solidFill>
                <a:srgbClr val="002060"/>
              </a:solidFill>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E2063D94-B3C3-4D8B-82CC-1942CF3A6387}"/>
              </a:ext>
            </a:extLst>
          </p:cNvPr>
          <p:cNvPicPr>
            <a:picLocks noChangeAspect="1"/>
          </p:cNvPicPr>
          <p:nvPr/>
        </p:nvPicPr>
        <p:blipFill>
          <a:blip r:embed="rId6"/>
          <a:stretch>
            <a:fillRect/>
          </a:stretch>
        </p:blipFill>
        <p:spPr>
          <a:xfrm>
            <a:off x="1" y="6590031"/>
            <a:ext cx="12197644" cy="272203"/>
          </a:xfrm>
          <a:prstGeom prst="rect">
            <a:avLst/>
          </a:prstGeom>
        </p:spPr>
      </p:pic>
      <p:sp>
        <p:nvSpPr>
          <p:cNvPr id="4" name="テキスト プレースホルダー 6">
            <a:extLst>
              <a:ext uri="{FF2B5EF4-FFF2-40B4-BE49-F238E27FC236}">
                <a16:creationId xmlns:a16="http://schemas.microsoft.com/office/drawing/2014/main" id="{42D19C2A-6BB8-6AC2-0360-5FB17A397605}"/>
              </a:ext>
            </a:extLst>
          </p:cNvPr>
          <p:cNvSpPr txBox="1">
            <a:spLocks/>
          </p:cNvSpPr>
          <p:nvPr/>
        </p:nvSpPr>
        <p:spPr bwMode="gray">
          <a:xfrm>
            <a:off x="285700" y="94004"/>
            <a:ext cx="11626246" cy="6458521"/>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0"/>
              </a:spcBef>
              <a:buFont typeface="Arial" panose="020B0604020202020204" pitchFamily="34" charset="0"/>
              <a:buChar char="•"/>
              <a:defRPr kumimoji="1" sz="4000" kern="1200" cap="none" baseline="0">
                <a:solidFill>
                  <a:srgbClr val="00B050"/>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ja-JP" altLang="en-US" sz="1200" dirty="0">
              <a:solidFill>
                <a:schemeClr val="tx1"/>
              </a:solidFill>
            </a:endParaRPr>
          </a:p>
        </p:txBody>
      </p:sp>
      <p:sp>
        <p:nvSpPr>
          <p:cNvPr id="3" name="テキスト ボックス 2">
            <a:extLst>
              <a:ext uri="{FF2B5EF4-FFF2-40B4-BE49-F238E27FC236}">
                <a16:creationId xmlns:a16="http://schemas.microsoft.com/office/drawing/2014/main" id="{78F0E61E-A624-8A4C-0B3D-43B58125784E}"/>
              </a:ext>
            </a:extLst>
          </p:cNvPr>
          <p:cNvSpPr txBox="1"/>
          <p:nvPr/>
        </p:nvSpPr>
        <p:spPr>
          <a:xfrm>
            <a:off x="0" y="1094283"/>
            <a:ext cx="10641291" cy="3416320"/>
          </a:xfrm>
          <a:prstGeom prst="rect">
            <a:avLst/>
          </a:prstGeom>
          <a:noFill/>
        </p:spPr>
        <p:txBody>
          <a:bodyPr wrap="square" rtlCol="0">
            <a:spAutoFit/>
          </a:bodyPr>
          <a:lstStyle/>
          <a:p>
            <a:r>
              <a:rPr lang="ja-JP" altLang="en-US" b="1" dirty="0">
                <a:latin typeface="UD デジタル 教科書体 NK-R" panose="02020400000000000000" pitchFamily="18" charset="-128"/>
                <a:ea typeface="UD デジタル 教科書体 NK-R" panose="02020400000000000000" pitchFamily="18" charset="-128"/>
              </a:rPr>
              <a:t>③</a:t>
            </a:r>
            <a:r>
              <a:rPr kumimoji="1" lang="ja-JP" altLang="en-US" b="1" dirty="0">
                <a:latin typeface="UD デジタル 教科書体 NK-R" panose="02020400000000000000" pitchFamily="18" charset="-128"/>
                <a:ea typeface="UD デジタル 教科書体 NK-R" panose="02020400000000000000" pitchFamily="18" charset="-128"/>
              </a:rPr>
              <a:t>タイムライン</a:t>
            </a:r>
            <a:r>
              <a:rPr lang="ja-JP" altLang="en-US" dirty="0">
                <a:latin typeface="UD デジタル 教科書体 NK-R" panose="02020400000000000000" pitchFamily="18" charset="-128"/>
                <a:ea typeface="UD デジタル 教科書体 NK-R" panose="02020400000000000000" pitchFamily="18" charset="-128"/>
              </a:rPr>
              <a:t>（</a:t>
            </a:r>
            <a:r>
              <a:rPr lang="en-US" altLang="ja-JP" dirty="0" err="1">
                <a:latin typeface="UD デジタル 教科書体 NK-R" panose="02020400000000000000" pitchFamily="18" charset="-128"/>
                <a:ea typeface="UD デジタル 教科書体 NK-R" panose="02020400000000000000" pitchFamily="18" charset="-128"/>
              </a:rPr>
              <a:t>WebClass</a:t>
            </a:r>
            <a:r>
              <a:rPr lang="ja-JP" altLang="en-US" dirty="0">
                <a:latin typeface="UD デジタル 教科書体 NK-R" panose="02020400000000000000" pitchFamily="18" charset="-128"/>
                <a:ea typeface="UD デジタル 教科書体 NK-R" panose="02020400000000000000" pitchFamily="18" charset="-128"/>
              </a:rPr>
              <a:t>＞各科目「教材」の左タブ）</a:t>
            </a:r>
            <a:endParaRPr kumimoji="1" lang="en-US" altLang="ja-JP" b="1"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内容：主に教員が授業中に</a:t>
            </a:r>
            <a:r>
              <a:rPr lang="en-US" altLang="ja-JP" dirty="0">
                <a:latin typeface="UD デジタル 教科書体 NK-R" panose="02020400000000000000" pitchFamily="18" charset="-128"/>
                <a:ea typeface="UD デジタル 教科書体 NK-R" panose="02020400000000000000" pitchFamily="18" charset="-128"/>
              </a:rPr>
              <a:t>URL</a:t>
            </a:r>
            <a:r>
              <a:rPr lang="ja-JP" altLang="en-US" dirty="0">
                <a:latin typeface="UD デジタル 教科書体 NK-R" panose="02020400000000000000" pitchFamily="18" charset="-128"/>
                <a:ea typeface="UD デジタル 教科書体 NK-R" panose="02020400000000000000" pitchFamily="18" charset="-128"/>
              </a:rPr>
              <a:t>、ファイルを即時で共有する場合等</a:t>
            </a:r>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通知：なし</a:t>
            </a:r>
            <a:endParaRPr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b="1" dirty="0">
                <a:latin typeface="UD デジタル 教科書体 NK-R" panose="02020400000000000000" pitchFamily="18" charset="-128"/>
                <a:ea typeface="UD デジタル 教科書体 NK-R" panose="02020400000000000000" pitchFamily="18" charset="-128"/>
              </a:rPr>
              <a:t>④授業内掲示板</a:t>
            </a:r>
            <a:r>
              <a:rPr lang="ja-JP" altLang="en-US" dirty="0">
                <a:latin typeface="UD デジタル 教科書体 NK-R" panose="02020400000000000000" pitchFamily="18" charset="-128"/>
                <a:ea typeface="UD デジタル 教科書体 NK-R" panose="02020400000000000000" pitchFamily="18" charset="-128"/>
              </a:rPr>
              <a:t>（</a:t>
            </a:r>
            <a:r>
              <a:rPr lang="en-US" altLang="ja-JP" dirty="0" err="1">
                <a:latin typeface="UD デジタル 教科書体 NK-R" panose="02020400000000000000" pitchFamily="18" charset="-128"/>
                <a:ea typeface="UD デジタル 教科書体 NK-R" panose="02020400000000000000" pitchFamily="18" charset="-128"/>
              </a:rPr>
              <a:t>WebClass</a:t>
            </a:r>
            <a:r>
              <a:rPr lang="ja-JP" altLang="en-US" dirty="0">
                <a:latin typeface="UD デジタル 教科書体 NK-R" panose="02020400000000000000" pitchFamily="18" charset="-128"/>
                <a:ea typeface="UD デジタル 教科書体 NK-R" panose="02020400000000000000" pitchFamily="18" charset="-128"/>
              </a:rPr>
              <a:t>＞各科目「教材」）</a:t>
            </a:r>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内容：学生から教員への質問</a:t>
            </a:r>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a:t>
            </a:r>
            <a:r>
              <a:rPr lang="en-US" altLang="ja-JP" dirty="0">
                <a:latin typeface="UD デジタル 教科書体 NK-R" panose="02020400000000000000" pitchFamily="18" charset="-128"/>
                <a:ea typeface="UD デジタル 教科書体 NK-R" panose="02020400000000000000" pitchFamily="18" charset="-128"/>
              </a:rPr>
              <a:t>         </a:t>
            </a:r>
            <a:r>
              <a:rPr lang="ja-JP" altLang="en-US" dirty="0">
                <a:latin typeface="UD デジタル 教科書体 NK-R" panose="02020400000000000000" pitchFamily="18" charset="-128"/>
                <a:ea typeface="UD デジタル 教科書体 NK-R" panose="02020400000000000000" pitchFamily="18" charset="-128"/>
              </a:rPr>
              <a:t>受講者同士のディスカッション　等</a:t>
            </a:r>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通知：教員が「メッセージ」「メール」での通知を設定した場合のみ、登録者に通知あり</a:t>
            </a:r>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注意事項：</a:t>
            </a:r>
            <a:r>
              <a:rPr lang="ja-JP" altLang="en-US" b="1" u="sng" dirty="0">
                <a:latin typeface="UD デジタル 教科書体 NK-R" panose="02020400000000000000" pitchFamily="18" charset="-128"/>
                <a:ea typeface="UD デジタル 教科書体 NK-R" panose="02020400000000000000" pitchFamily="18" charset="-128"/>
              </a:rPr>
              <a:t>教員が作成している場合のみ利用可能</a:t>
            </a:r>
            <a:endParaRPr lang="en-US" altLang="ja-JP" b="1" u="sng" dirty="0">
              <a:latin typeface="UD デジタル 教科書体 NK-R" panose="02020400000000000000" pitchFamily="18" charset="-128"/>
              <a:ea typeface="UD デジタル 教科書体 NK-R" panose="02020400000000000000" pitchFamily="18" charset="-128"/>
            </a:endParaRPr>
          </a:p>
          <a:p>
            <a:r>
              <a:rPr lang="ja-JP" altLang="en-US" b="1" dirty="0">
                <a:latin typeface="UD デジタル 教科書体 NK-R" panose="02020400000000000000" pitchFamily="18" charset="-128"/>
                <a:ea typeface="UD デジタル 教科書体 NK-R" panose="02020400000000000000" pitchFamily="18" charset="-128"/>
              </a:rPr>
              <a:t>　　　　　　　　　　　　</a:t>
            </a:r>
            <a:r>
              <a:rPr lang="ja-JP" altLang="en-US" dirty="0">
                <a:latin typeface="UD デジタル 教科書体 NK-R" panose="02020400000000000000" pitchFamily="18" charset="-128"/>
                <a:ea typeface="UD デジタル 教科書体 NK-R" panose="02020400000000000000" pitchFamily="18" charset="-128"/>
              </a:rPr>
              <a:t>別途教員から連絡方法の指示がある場合は、そちらをご利用ください。</a:t>
            </a:r>
            <a:endParaRPr lang="ja-JP" altLang="en-US" b="1" u="sng" dirty="0">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a:extLst>
              <a:ext uri="{FF2B5EF4-FFF2-40B4-BE49-F238E27FC236}">
                <a16:creationId xmlns:a16="http://schemas.microsoft.com/office/drawing/2014/main" id="{48A67F02-21D9-C18A-4762-0019713978AD}"/>
              </a:ext>
            </a:extLst>
          </p:cNvPr>
          <p:cNvSpPr txBox="1"/>
          <p:nvPr/>
        </p:nvSpPr>
        <p:spPr>
          <a:xfrm>
            <a:off x="0" y="19916"/>
            <a:ext cx="12192000" cy="523220"/>
          </a:xfrm>
          <a:prstGeom prst="rect">
            <a:avLst/>
          </a:prstGeom>
          <a:noFill/>
        </p:spPr>
        <p:txBody>
          <a:bodyPr wrap="square">
            <a:spAutoFit/>
          </a:bodyPr>
          <a:lstStyle/>
          <a:p>
            <a:r>
              <a:rPr lang="ja-JP" altLang="en-US" sz="2800" dirty="0">
                <a:latin typeface="UD デジタル 教科書体 NK-R" panose="02020400000000000000" pitchFamily="18" charset="-128"/>
                <a:ea typeface="UD デジタル 教科書体 NK-R" panose="02020400000000000000" pitchFamily="18" charset="-128"/>
              </a:rPr>
              <a:t>４　授業に関する連絡の確認方法</a:t>
            </a:r>
            <a:endParaRPr lang="en-US" altLang="ja-JP" sz="2800" dirty="0">
              <a:latin typeface="UD デジタル 教科書体 NK-R" panose="02020400000000000000" pitchFamily="18" charset="-128"/>
              <a:ea typeface="UD デジタル 教科書体 NK-R" panose="02020400000000000000" pitchFamily="18" charset="-128"/>
            </a:endParaRPr>
          </a:p>
        </p:txBody>
      </p:sp>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EBE2CE57-C09A-6B4C-C303-B63084DFFE12}"/>
              </a:ext>
            </a:extLst>
          </p:cNvPr>
          <p:cNvPicPr>
            <a:picLocks noChangeAspect="1"/>
          </p:cNvPicPr>
          <p:nvPr/>
        </p:nvPicPr>
        <p:blipFill>
          <a:blip r:embed="rId7">
            <a:extLst>
              <a:ext uri="{28A0092B-C50C-407E-A947-70E740481C1C}">
                <a14:useLocalDpi xmlns:a14="http://schemas.microsoft.com/office/drawing/2010/main" val="0"/>
              </a:ext>
            </a:extLst>
          </a:blip>
          <a:srcRect t="13063" b="9050"/>
          <a:stretch>
            <a:fillRect/>
          </a:stretch>
        </p:blipFill>
        <p:spPr>
          <a:xfrm>
            <a:off x="8677670" y="325031"/>
            <a:ext cx="1543180" cy="2613150"/>
          </a:xfrm>
          <a:prstGeom prst="rect">
            <a:avLst/>
          </a:prstGeom>
          <a:ln>
            <a:solidFill>
              <a:schemeClr val="accent2"/>
            </a:solidFill>
          </a:ln>
        </p:spPr>
      </p:pic>
      <p:pic>
        <p:nvPicPr>
          <p:cNvPr id="12" name="図 11"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93C0FCFC-054E-C9C6-503B-6C76ADF36EF2}"/>
              </a:ext>
            </a:extLst>
          </p:cNvPr>
          <p:cNvPicPr>
            <a:picLocks noChangeAspect="1"/>
          </p:cNvPicPr>
          <p:nvPr/>
        </p:nvPicPr>
        <p:blipFill>
          <a:blip r:embed="rId8">
            <a:extLst>
              <a:ext uri="{28A0092B-C50C-407E-A947-70E740481C1C}">
                <a14:useLocalDpi xmlns:a14="http://schemas.microsoft.com/office/drawing/2010/main" val="0"/>
              </a:ext>
            </a:extLst>
          </a:blip>
          <a:srcRect t="13063" b="9050"/>
          <a:stretch>
            <a:fillRect/>
          </a:stretch>
        </p:blipFill>
        <p:spPr>
          <a:xfrm>
            <a:off x="8677670" y="3513075"/>
            <a:ext cx="1543180" cy="2613150"/>
          </a:xfrm>
          <a:prstGeom prst="rect">
            <a:avLst/>
          </a:prstGeom>
          <a:ln>
            <a:solidFill>
              <a:schemeClr val="accent2"/>
            </a:solidFill>
          </a:ln>
        </p:spPr>
      </p:pic>
      <p:sp>
        <p:nvSpPr>
          <p:cNvPr id="13" name="テキスト ボックス 12">
            <a:extLst>
              <a:ext uri="{FF2B5EF4-FFF2-40B4-BE49-F238E27FC236}">
                <a16:creationId xmlns:a16="http://schemas.microsoft.com/office/drawing/2014/main" id="{674B2447-5754-95C6-E026-630C9A6D6273}"/>
              </a:ext>
            </a:extLst>
          </p:cNvPr>
          <p:cNvSpPr txBox="1"/>
          <p:nvPr/>
        </p:nvSpPr>
        <p:spPr>
          <a:xfrm>
            <a:off x="9768126" y="2623501"/>
            <a:ext cx="2571790" cy="261610"/>
          </a:xfrm>
          <a:prstGeom prst="rect">
            <a:avLst/>
          </a:prstGeom>
          <a:noFill/>
        </p:spPr>
        <p:txBody>
          <a:bodyPr wrap="square" rtlCol="0">
            <a:spAutoFit/>
          </a:bodyPr>
          <a:lstStyle/>
          <a:p>
            <a:pPr algn="ctr"/>
            <a:r>
              <a:rPr kumimoji="1" lang="en-US" altLang="ja-JP" sz="1050" b="1" dirty="0">
                <a:latin typeface="UD デジタル 教科書体 NK-R" panose="02020400000000000000" pitchFamily="18" charset="-128"/>
                <a:ea typeface="UD デジタル 教科書体 NK-R" panose="02020400000000000000" pitchFamily="18" charset="-128"/>
              </a:rPr>
              <a:t>【</a:t>
            </a:r>
            <a:r>
              <a:rPr kumimoji="1" lang="ja-JP" altLang="en-US" sz="1050" b="1" dirty="0">
                <a:latin typeface="UD デジタル 教科書体 NK-R" panose="02020400000000000000" pitchFamily="18" charset="-128"/>
                <a:ea typeface="UD デジタル 教科書体 NK-R" panose="02020400000000000000" pitchFamily="18" charset="-128"/>
              </a:rPr>
              <a:t>参考</a:t>
            </a:r>
            <a:r>
              <a:rPr kumimoji="1" lang="en-US" altLang="ja-JP" sz="1050" b="1" dirty="0">
                <a:latin typeface="UD デジタル 教科書体 NK-R" panose="02020400000000000000" pitchFamily="18" charset="-128"/>
                <a:ea typeface="UD デジタル 教科書体 NK-R" panose="02020400000000000000" pitchFamily="18" charset="-128"/>
              </a:rPr>
              <a:t>】</a:t>
            </a:r>
            <a:r>
              <a:rPr kumimoji="1" lang="ja-JP" altLang="en-US" sz="1050" b="1" dirty="0">
                <a:latin typeface="UD デジタル 教科書体 NK-R" panose="02020400000000000000" pitchFamily="18" charset="-128"/>
                <a:ea typeface="UD デジタル 教科書体 NK-R" panose="02020400000000000000" pitchFamily="18" charset="-128"/>
              </a:rPr>
              <a:t>「タイムライン</a:t>
            </a:r>
            <a:r>
              <a:rPr lang="ja-JP" altLang="en-US" sz="1050" b="1" dirty="0">
                <a:latin typeface="UD デジタル 教科書体 NK-R" panose="02020400000000000000" pitchFamily="18" charset="-128"/>
                <a:ea typeface="UD デジタル 教科書体 NK-R" panose="02020400000000000000" pitchFamily="18" charset="-128"/>
              </a:rPr>
              <a:t>」</a:t>
            </a:r>
            <a:r>
              <a:rPr kumimoji="1" lang="ja-JP" altLang="en-US" sz="1050" b="1" dirty="0">
                <a:latin typeface="UD デジタル 教科書体 NK-R" panose="02020400000000000000" pitchFamily="18" charset="-128"/>
                <a:ea typeface="UD デジタル 教科書体 NK-R" panose="02020400000000000000" pitchFamily="18" charset="-128"/>
              </a:rPr>
              <a:t>画面</a:t>
            </a:r>
            <a:endParaRPr kumimoji="1" lang="en-US" altLang="ja-JP" sz="1050" b="1" dirty="0">
              <a:latin typeface="UD デジタル 教科書体 NK-R" panose="02020400000000000000" pitchFamily="18" charset="-128"/>
              <a:ea typeface="UD デジタル 教科書体 NK-R" panose="02020400000000000000" pitchFamily="18" charset="-128"/>
            </a:endParaRPr>
          </a:p>
        </p:txBody>
      </p:sp>
      <p:sp>
        <p:nvSpPr>
          <p:cNvPr id="14" name="テキスト ボックス 13">
            <a:extLst>
              <a:ext uri="{FF2B5EF4-FFF2-40B4-BE49-F238E27FC236}">
                <a16:creationId xmlns:a16="http://schemas.microsoft.com/office/drawing/2014/main" id="{47445B00-D053-A03C-29AF-F7F30CB418E6}"/>
              </a:ext>
            </a:extLst>
          </p:cNvPr>
          <p:cNvSpPr txBox="1"/>
          <p:nvPr/>
        </p:nvSpPr>
        <p:spPr>
          <a:xfrm>
            <a:off x="9768126" y="5777274"/>
            <a:ext cx="2571790" cy="261610"/>
          </a:xfrm>
          <a:prstGeom prst="rect">
            <a:avLst/>
          </a:prstGeom>
          <a:noFill/>
        </p:spPr>
        <p:txBody>
          <a:bodyPr wrap="square" rtlCol="0">
            <a:spAutoFit/>
          </a:bodyPr>
          <a:lstStyle/>
          <a:p>
            <a:pPr algn="ctr"/>
            <a:r>
              <a:rPr kumimoji="1" lang="en-US" altLang="ja-JP" sz="1050" b="1" dirty="0">
                <a:latin typeface="UD デジタル 教科書体 NK-R" panose="02020400000000000000" pitchFamily="18" charset="-128"/>
                <a:ea typeface="UD デジタル 教科書体 NK-R" panose="02020400000000000000" pitchFamily="18" charset="-128"/>
              </a:rPr>
              <a:t>【</a:t>
            </a:r>
            <a:r>
              <a:rPr kumimoji="1" lang="ja-JP" altLang="en-US" sz="1050" b="1" dirty="0">
                <a:latin typeface="UD デジタル 教科書体 NK-R" panose="02020400000000000000" pitchFamily="18" charset="-128"/>
                <a:ea typeface="UD デジタル 教科書体 NK-R" panose="02020400000000000000" pitchFamily="18" charset="-128"/>
              </a:rPr>
              <a:t>参考</a:t>
            </a:r>
            <a:r>
              <a:rPr kumimoji="1" lang="en-US" altLang="ja-JP" sz="1050" b="1" dirty="0">
                <a:latin typeface="UD デジタル 教科書体 NK-R" panose="02020400000000000000" pitchFamily="18" charset="-128"/>
                <a:ea typeface="UD デジタル 教科書体 NK-R" panose="02020400000000000000" pitchFamily="18" charset="-128"/>
              </a:rPr>
              <a:t>】</a:t>
            </a:r>
            <a:r>
              <a:rPr kumimoji="1" lang="ja-JP" altLang="en-US" sz="1050" b="1" dirty="0">
                <a:latin typeface="UD デジタル 教科書体 NK-R" panose="02020400000000000000" pitchFamily="18" charset="-128"/>
                <a:ea typeface="UD デジタル 教科書体 NK-R" panose="02020400000000000000" pitchFamily="18" charset="-128"/>
              </a:rPr>
              <a:t>「授業内掲示板</a:t>
            </a:r>
            <a:r>
              <a:rPr lang="ja-JP" altLang="en-US" sz="1050" b="1" dirty="0">
                <a:latin typeface="UD デジタル 教科書体 NK-R" panose="02020400000000000000" pitchFamily="18" charset="-128"/>
                <a:ea typeface="UD デジタル 教科書体 NK-R" panose="02020400000000000000" pitchFamily="18" charset="-128"/>
              </a:rPr>
              <a:t>」</a:t>
            </a:r>
            <a:r>
              <a:rPr kumimoji="1" lang="ja-JP" altLang="en-US" sz="1050" b="1" dirty="0">
                <a:latin typeface="UD デジタル 教科書体 NK-R" panose="02020400000000000000" pitchFamily="18" charset="-128"/>
                <a:ea typeface="UD デジタル 教科書体 NK-R" panose="02020400000000000000" pitchFamily="18" charset="-128"/>
              </a:rPr>
              <a:t>画面</a:t>
            </a:r>
            <a:endParaRPr kumimoji="1" lang="en-US" altLang="ja-JP" sz="1050" b="1"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4142006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4BB4AEAE-B4A4-4B77-8CEA-F816C5762886}"/>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95" imgH="394" progId="TCLayout.ActiveDocument.1">
                  <p:embed/>
                </p:oleObj>
              </mc:Choice>
              <mc:Fallback>
                <p:oleObj name="think-cell スライド" r:id="rId4" imgW="395" imgH="394" progId="TCLayout.ActiveDocument.1">
                  <p:embed/>
                  <p:pic>
                    <p:nvPicPr>
                      <p:cNvPr id="8" name="オブジェクト 7" hidden="1">
                        <a:extLst>
                          <a:ext uri="{FF2B5EF4-FFF2-40B4-BE49-F238E27FC236}">
                            <a16:creationId xmlns:a16="http://schemas.microsoft.com/office/drawing/2014/main" id="{4BB4AEAE-B4A4-4B77-8CEA-F816C5762886}"/>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5" name="スライド番号プレースホルダー 4">
            <a:extLst>
              <a:ext uri="{FF2B5EF4-FFF2-40B4-BE49-F238E27FC236}">
                <a16:creationId xmlns:a16="http://schemas.microsoft.com/office/drawing/2014/main" id="{85D36DBA-4847-40A2-B12D-3AD56B0CAFE3}"/>
              </a:ext>
            </a:extLst>
          </p:cNvPr>
          <p:cNvSpPr txBox="1">
            <a:spLocks/>
          </p:cNvSpPr>
          <p:nvPr/>
        </p:nvSpPr>
        <p:spPr>
          <a:xfrm>
            <a:off x="11618997" y="6237312"/>
            <a:ext cx="540544"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2F438C8-8069-4F24-9685-E72734149F7B}" type="slidenum">
              <a:rPr lang="ja-JP" altLang="en-US" sz="1400" smtClean="0">
                <a:solidFill>
                  <a:srgbClr val="002060"/>
                </a:solidFill>
                <a:latin typeface="Meiryo UI" panose="020B0604030504040204" pitchFamily="50" charset="-128"/>
                <a:ea typeface="Meiryo UI" panose="020B0604030504040204" pitchFamily="50" charset="-128"/>
              </a:rPr>
              <a:pPr/>
              <a:t>11</a:t>
            </a:fld>
            <a:endParaRPr lang="ja-JP" altLang="en-US" sz="1400" dirty="0">
              <a:solidFill>
                <a:srgbClr val="002060"/>
              </a:solidFill>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E2063D94-B3C3-4D8B-82CC-1942CF3A6387}"/>
              </a:ext>
            </a:extLst>
          </p:cNvPr>
          <p:cNvPicPr>
            <a:picLocks noChangeAspect="1"/>
          </p:cNvPicPr>
          <p:nvPr/>
        </p:nvPicPr>
        <p:blipFill>
          <a:blip r:embed="rId6"/>
          <a:stretch>
            <a:fillRect/>
          </a:stretch>
        </p:blipFill>
        <p:spPr>
          <a:xfrm>
            <a:off x="1" y="6590031"/>
            <a:ext cx="12197644" cy="272203"/>
          </a:xfrm>
          <a:prstGeom prst="rect">
            <a:avLst/>
          </a:prstGeom>
        </p:spPr>
      </p:pic>
      <p:sp>
        <p:nvSpPr>
          <p:cNvPr id="4" name="テキスト プレースホルダー 6">
            <a:extLst>
              <a:ext uri="{FF2B5EF4-FFF2-40B4-BE49-F238E27FC236}">
                <a16:creationId xmlns:a16="http://schemas.microsoft.com/office/drawing/2014/main" id="{42D19C2A-6BB8-6AC2-0360-5FB17A397605}"/>
              </a:ext>
            </a:extLst>
          </p:cNvPr>
          <p:cNvSpPr txBox="1">
            <a:spLocks/>
          </p:cNvSpPr>
          <p:nvPr/>
        </p:nvSpPr>
        <p:spPr bwMode="gray">
          <a:xfrm>
            <a:off x="285700" y="94004"/>
            <a:ext cx="11626246" cy="6458521"/>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0"/>
              </a:spcBef>
              <a:buFont typeface="Arial" panose="020B0604020202020204" pitchFamily="34" charset="0"/>
              <a:buChar char="•"/>
              <a:defRPr kumimoji="1" sz="4000" kern="1200" cap="none" baseline="0">
                <a:solidFill>
                  <a:srgbClr val="00B050"/>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ja-JP" altLang="en-US" sz="1200" dirty="0">
              <a:solidFill>
                <a:schemeClr val="tx1"/>
              </a:solidFill>
            </a:endParaRPr>
          </a:p>
        </p:txBody>
      </p:sp>
      <p:sp>
        <p:nvSpPr>
          <p:cNvPr id="2" name="テキスト ボックス 1">
            <a:extLst>
              <a:ext uri="{FF2B5EF4-FFF2-40B4-BE49-F238E27FC236}">
                <a16:creationId xmlns:a16="http://schemas.microsoft.com/office/drawing/2014/main" id="{E4DD7E65-2BA0-6070-B43F-1766F370A2E4}"/>
              </a:ext>
            </a:extLst>
          </p:cNvPr>
          <p:cNvSpPr txBox="1"/>
          <p:nvPr/>
        </p:nvSpPr>
        <p:spPr>
          <a:xfrm>
            <a:off x="280053" y="878653"/>
            <a:ext cx="11232677" cy="369332"/>
          </a:xfrm>
          <a:prstGeom prst="rect">
            <a:avLst/>
          </a:prstGeom>
          <a:noFill/>
        </p:spPr>
        <p:txBody>
          <a:bodyPr wrap="square" rtlCol="0">
            <a:spAutoFit/>
          </a:bodyPr>
          <a:lstStyle/>
          <a:p>
            <a:r>
              <a:rPr kumimoji="1" lang="ja-JP" altLang="en-US" b="1" dirty="0">
                <a:latin typeface="UD デジタル 教科書体 NK-R" panose="02020400000000000000" pitchFamily="18" charset="-128"/>
                <a:ea typeface="UD デジタル 教科書体 NK-R" panose="02020400000000000000" pitchFamily="18" charset="-128"/>
              </a:rPr>
              <a:t>資料・課題（</a:t>
            </a:r>
            <a:r>
              <a:rPr lang="ja-JP" altLang="en-US" b="1" dirty="0">
                <a:latin typeface="UD デジタル 教科書体 NK-R" panose="02020400000000000000" pitchFamily="18" charset="-128"/>
                <a:ea typeface="UD デジタル 教科書体 NK-R" panose="02020400000000000000" pitchFamily="18" charset="-128"/>
              </a:rPr>
              <a:t>学習支援システム</a:t>
            </a:r>
            <a:r>
              <a:rPr kumimoji="1" lang="ja-JP" altLang="en-US" b="1" dirty="0">
                <a:latin typeface="UD デジタル 教科書体 NK-R" panose="02020400000000000000" pitchFamily="18" charset="-128"/>
                <a:ea typeface="UD デジタル 教科書体 NK-R" panose="02020400000000000000" pitchFamily="18" charset="-128"/>
              </a:rPr>
              <a:t>＞各科目「教材」＞「試験</a:t>
            </a:r>
            <a:r>
              <a:rPr lang="ja-JP" altLang="en-US" b="1" dirty="0">
                <a:latin typeface="UD デジタル 教科書体 NK-R" panose="02020400000000000000" pitchFamily="18" charset="-128"/>
                <a:ea typeface="UD デジタル 教科書体 NK-R" panose="02020400000000000000" pitchFamily="18" charset="-128"/>
              </a:rPr>
              <a:t>」「自習」「レポート」「アンケート」等</a:t>
            </a:r>
            <a:r>
              <a:rPr kumimoji="1" lang="ja-JP" altLang="en-US" b="1" dirty="0">
                <a:latin typeface="UD デジタル 教科書体 NK-R" panose="02020400000000000000" pitchFamily="18" charset="-128"/>
                <a:ea typeface="UD デジタル 教科書体 NK-R" panose="02020400000000000000" pitchFamily="18" charset="-128"/>
              </a:rPr>
              <a:t>）</a:t>
            </a:r>
            <a:endParaRPr kumimoji="1" lang="en-US" altLang="ja-JP" b="1" dirty="0">
              <a:latin typeface="UD デジタル 教科書体 NK-R" panose="02020400000000000000" pitchFamily="18" charset="-128"/>
              <a:ea typeface="UD デジタル 教科書体 NK-R" panose="02020400000000000000" pitchFamily="18" charset="-128"/>
            </a:endParaRPr>
          </a:p>
        </p:txBody>
      </p:sp>
      <p:sp>
        <p:nvSpPr>
          <p:cNvPr id="3" name="テキスト ボックス 2">
            <a:extLst>
              <a:ext uri="{FF2B5EF4-FFF2-40B4-BE49-F238E27FC236}">
                <a16:creationId xmlns:a16="http://schemas.microsoft.com/office/drawing/2014/main" id="{4ABC9A54-85DC-8AFA-AECD-7DE63C76702B}"/>
              </a:ext>
            </a:extLst>
          </p:cNvPr>
          <p:cNvSpPr txBox="1"/>
          <p:nvPr/>
        </p:nvSpPr>
        <p:spPr>
          <a:xfrm>
            <a:off x="0" y="19916"/>
            <a:ext cx="12192000" cy="523220"/>
          </a:xfrm>
          <a:prstGeom prst="rect">
            <a:avLst/>
          </a:prstGeom>
          <a:noFill/>
        </p:spPr>
        <p:txBody>
          <a:bodyPr wrap="square">
            <a:spAutoFit/>
          </a:bodyPr>
          <a:lstStyle/>
          <a:p>
            <a:r>
              <a:rPr lang="ja-JP" altLang="en-US" sz="2800" dirty="0">
                <a:latin typeface="UD デジタル 教科書体 NK-R" panose="02020400000000000000" pitchFamily="18" charset="-128"/>
                <a:ea typeface="UD デジタル 教科書体 NK-R" panose="02020400000000000000" pitchFamily="18" charset="-128"/>
              </a:rPr>
              <a:t>５　資料・課題の確認方法</a:t>
            </a:r>
            <a:endParaRPr lang="en-US" altLang="ja-JP" sz="2800" dirty="0">
              <a:latin typeface="UD デジタル 教科書体 NK-R" panose="02020400000000000000" pitchFamily="18" charset="-128"/>
              <a:ea typeface="UD デジタル 教科書体 NK-R" panose="02020400000000000000" pitchFamily="18" charset="-128"/>
            </a:endParaRPr>
          </a:p>
        </p:txBody>
      </p:sp>
      <p:sp>
        <p:nvSpPr>
          <p:cNvPr id="20" name="テキスト ボックス 19">
            <a:extLst>
              <a:ext uri="{FF2B5EF4-FFF2-40B4-BE49-F238E27FC236}">
                <a16:creationId xmlns:a16="http://schemas.microsoft.com/office/drawing/2014/main" id="{E3845D0A-AAA4-2524-ABA0-8E4065D5037E}"/>
              </a:ext>
            </a:extLst>
          </p:cNvPr>
          <p:cNvSpPr txBox="1"/>
          <p:nvPr/>
        </p:nvSpPr>
        <p:spPr>
          <a:xfrm>
            <a:off x="285700" y="1583502"/>
            <a:ext cx="8737601" cy="2862322"/>
          </a:xfrm>
          <a:prstGeom prst="rect">
            <a:avLst/>
          </a:prstGeom>
          <a:noFill/>
        </p:spPr>
        <p:txBody>
          <a:bodyPr wrap="square" rtlCol="0">
            <a:spAutoFit/>
          </a:bodyPr>
          <a:lstStyle/>
          <a:p>
            <a:r>
              <a:rPr lang="ja-JP" altLang="en-US" b="1" dirty="0">
                <a:latin typeface="UD デジタル 教科書体 NK-R" panose="02020400000000000000" pitchFamily="18" charset="-128"/>
                <a:ea typeface="UD デジタル 教科書体 NK-R" panose="02020400000000000000" pitchFamily="18" charset="-128"/>
              </a:rPr>
              <a:t>（１）教材公開通知</a:t>
            </a:r>
            <a:endParaRPr lang="en-US" altLang="ja-JP" b="1"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教員が「メッセージ」「メール」通知ありで作成した場合のみ、登録者に通知あり</a:t>
            </a:r>
            <a:endParaRPr lang="en-US" altLang="ja-JP" dirty="0">
              <a:latin typeface="UD デジタル 教科書体 NK-R" panose="02020400000000000000" pitchFamily="18" charset="-128"/>
              <a:ea typeface="UD デジタル 教科書体 NK-R" panose="02020400000000000000" pitchFamily="18" charset="-128"/>
            </a:endParaRPr>
          </a:p>
          <a:p>
            <a:endParaRPr lang="en-US" altLang="ja-JP" b="1" dirty="0">
              <a:latin typeface="UD デジタル 教科書体 NK-R" panose="02020400000000000000" pitchFamily="18" charset="-128"/>
              <a:ea typeface="UD デジタル 教科書体 NK-R" panose="02020400000000000000" pitchFamily="18" charset="-128"/>
            </a:endParaRPr>
          </a:p>
          <a:p>
            <a:r>
              <a:rPr lang="ja-JP" altLang="en-US" b="1" dirty="0">
                <a:latin typeface="UD デジタル 教科書体 NK-R" panose="02020400000000000000" pitchFamily="18" charset="-128"/>
                <a:ea typeface="UD デジタル 教科書体 NK-R" panose="02020400000000000000" pitchFamily="18" charset="-128"/>
              </a:rPr>
              <a:t>（２）課題提出内容確認</a:t>
            </a:r>
            <a:endParaRPr lang="en-US" altLang="ja-JP" b="1"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提出後、「メッセージ」に通知が自動送信されます。</a:t>
            </a:r>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a:t>
            </a:r>
            <a:r>
              <a:rPr lang="en-US" altLang="ja-JP" dirty="0">
                <a:latin typeface="UD デジタル 教科書体 NK-R" panose="02020400000000000000" pitchFamily="18" charset="-128"/>
                <a:ea typeface="UD デジタル 教科書体 NK-R" panose="020204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レポートファイル・記述式回答の場合、マイレポート（</a:t>
            </a:r>
            <a:r>
              <a:rPr lang="en-US" altLang="ja-JP" dirty="0" err="1">
                <a:latin typeface="UD デジタル 教科書体 NK-R" panose="02020400000000000000" pitchFamily="18" charset="-128"/>
                <a:ea typeface="UD デジタル 教科書体 NK-R" panose="02020400000000000000" pitchFamily="18" charset="-128"/>
              </a:rPr>
              <a:t>WebClass</a:t>
            </a:r>
            <a:r>
              <a:rPr lang="ja-JP" altLang="en-US" dirty="0">
                <a:latin typeface="UD デジタル 教科書体 NK-R" panose="02020400000000000000" pitchFamily="18" charset="-128"/>
                <a:ea typeface="UD デジタル 教科書体 NK-R" panose="02020400000000000000" pitchFamily="18" charset="-128"/>
              </a:rPr>
              <a:t>＞</a:t>
            </a:r>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各科目「マイレポート」）にて、自身の回答内容の確認が可能です。</a:t>
            </a:r>
            <a:endParaRPr lang="en-US" altLang="ja-JP" dirty="0">
              <a:latin typeface="UD デジタル 教科書体 NK-R" panose="02020400000000000000" pitchFamily="18" charset="-128"/>
              <a:ea typeface="UD デジタル 教科書体 NK-R" panose="02020400000000000000" pitchFamily="18" charset="-128"/>
            </a:endParaRPr>
          </a:p>
          <a:p>
            <a:endParaRPr lang="en-US" altLang="ja-JP" b="1" dirty="0">
              <a:latin typeface="UD デジタル 教科書体 NK-R" panose="02020400000000000000" pitchFamily="18" charset="-128"/>
              <a:ea typeface="UD デジタル 教科書体 NK-R" panose="02020400000000000000" pitchFamily="18" charset="-128"/>
            </a:endParaRPr>
          </a:p>
          <a:p>
            <a:r>
              <a:rPr lang="ja-JP" altLang="en-US" b="1" dirty="0">
                <a:latin typeface="UD デジタル 教科書体 NK-R" panose="02020400000000000000" pitchFamily="18" charset="-128"/>
                <a:ea typeface="UD デジタル 教科書体 NK-R" panose="02020400000000000000" pitchFamily="18" charset="-128"/>
              </a:rPr>
              <a:t>（３）課題提出リマインド通知</a:t>
            </a:r>
            <a:endParaRPr lang="en-US" altLang="ja-JP" b="1"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教員が「メッセージ」「メール」での通知日時を設定した場合のみ、登録者に通知あり</a:t>
            </a:r>
            <a:endParaRPr lang="en-US" altLang="ja-JP" dirty="0">
              <a:latin typeface="UD デジタル 教科書体 NK-R" panose="02020400000000000000" pitchFamily="18" charset="-128"/>
              <a:ea typeface="UD デジタル 教科書体 NK-R" panose="02020400000000000000" pitchFamily="18" charset="-128"/>
            </a:endParaRPr>
          </a:p>
        </p:txBody>
      </p:sp>
      <p:sp>
        <p:nvSpPr>
          <p:cNvPr id="21" name="テキスト ボックス 20">
            <a:extLst>
              <a:ext uri="{FF2B5EF4-FFF2-40B4-BE49-F238E27FC236}">
                <a16:creationId xmlns:a16="http://schemas.microsoft.com/office/drawing/2014/main" id="{0BF7A675-18B2-D488-5C16-39958168E34D}"/>
              </a:ext>
            </a:extLst>
          </p:cNvPr>
          <p:cNvSpPr txBox="1"/>
          <p:nvPr/>
        </p:nvSpPr>
        <p:spPr>
          <a:xfrm>
            <a:off x="9203806" y="1409018"/>
            <a:ext cx="2571790" cy="307777"/>
          </a:xfrm>
          <a:prstGeom prst="rect">
            <a:avLst/>
          </a:prstGeom>
          <a:noFill/>
        </p:spPr>
        <p:txBody>
          <a:bodyPr wrap="square" rtlCol="0">
            <a:spAutoFit/>
          </a:bodyPr>
          <a:lstStyle/>
          <a:p>
            <a:pPr algn="ctr"/>
            <a:r>
              <a:rPr kumimoji="1" lang="en-US" altLang="ja-JP" sz="1400" b="1" dirty="0">
                <a:latin typeface="UD デジタル 教科書体 NK-R" panose="02020400000000000000" pitchFamily="18" charset="-128"/>
                <a:ea typeface="UD デジタル 教科書体 NK-R" panose="02020400000000000000" pitchFamily="18" charset="-128"/>
              </a:rPr>
              <a:t>【</a:t>
            </a:r>
            <a:r>
              <a:rPr kumimoji="1" lang="ja-JP" altLang="en-US" sz="1400" b="1" dirty="0">
                <a:latin typeface="UD デジタル 教科書体 NK-R" panose="02020400000000000000" pitchFamily="18" charset="-128"/>
                <a:ea typeface="UD デジタル 教科書体 NK-R" panose="02020400000000000000" pitchFamily="18" charset="-128"/>
              </a:rPr>
              <a:t>参考</a:t>
            </a:r>
            <a:r>
              <a:rPr kumimoji="1" lang="en-US" altLang="ja-JP" sz="1400" b="1" dirty="0">
                <a:latin typeface="UD デジタル 教科書体 NK-R" panose="02020400000000000000" pitchFamily="18" charset="-128"/>
                <a:ea typeface="UD デジタル 教科書体 NK-R" panose="02020400000000000000" pitchFamily="18" charset="-128"/>
              </a:rPr>
              <a:t>】</a:t>
            </a:r>
            <a:r>
              <a:rPr kumimoji="1" lang="ja-JP" altLang="en-US" sz="1400" b="1" dirty="0">
                <a:latin typeface="UD デジタル 教科書体 NK-R" panose="02020400000000000000" pitchFamily="18" charset="-128"/>
                <a:ea typeface="UD デジタル 教科書体 NK-R" panose="02020400000000000000" pitchFamily="18" charset="-128"/>
              </a:rPr>
              <a:t>「教材</a:t>
            </a:r>
            <a:r>
              <a:rPr lang="ja-JP" altLang="en-US" sz="1400" b="1" dirty="0">
                <a:latin typeface="UD デジタル 教科書体 NK-R" panose="02020400000000000000" pitchFamily="18" charset="-128"/>
                <a:ea typeface="UD デジタル 教科書体 NK-R" panose="02020400000000000000" pitchFamily="18" charset="-128"/>
              </a:rPr>
              <a:t>」</a:t>
            </a:r>
            <a:r>
              <a:rPr kumimoji="1" lang="ja-JP" altLang="en-US" sz="1400" b="1" dirty="0">
                <a:latin typeface="UD デジタル 教科書体 NK-R" panose="02020400000000000000" pitchFamily="18" charset="-128"/>
                <a:ea typeface="UD デジタル 教科書体 NK-R" panose="02020400000000000000" pitchFamily="18" charset="-128"/>
              </a:rPr>
              <a:t>画面</a:t>
            </a:r>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50FA3296-5CEB-F792-8551-1FF699A7DA84}"/>
              </a:ext>
            </a:extLst>
          </p:cNvPr>
          <p:cNvPicPr>
            <a:picLocks noChangeAspect="1"/>
          </p:cNvPicPr>
          <p:nvPr/>
        </p:nvPicPr>
        <p:blipFill>
          <a:blip r:embed="rId7">
            <a:extLst>
              <a:ext uri="{28A0092B-C50C-407E-A947-70E740481C1C}">
                <a14:useLocalDpi xmlns:a14="http://schemas.microsoft.com/office/drawing/2010/main" val="0"/>
              </a:ext>
            </a:extLst>
          </a:blip>
          <a:srcRect t="12812" b="9051"/>
          <a:stretch>
            <a:fillRect/>
          </a:stretch>
        </p:blipFill>
        <p:spPr>
          <a:xfrm>
            <a:off x="9309001" y="1716795"/>
            <a:ext cx="2466595" cy="4190269"/>
          </a:xfrm>
          <a:prstGeom prst="rect">
            <a:avLst/>
          </a:prstGeom>
          <a:ln>
            <a:solidFill>
              <a:schemeClr val="accent2"/>
            </a:solidFill>
          </a:ln>
        </p:spPr>
      </p:pic>
    </p:spTree>
    <p:extLst>
      <p:ext uri="{BB962C8B-B14F-4D97-AF65-F5344CB8AC3E}">
        <p14:creationId xmlns:p14="http://schemas.microsoft.com/office/powerpoint/2010/main" val="36033186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4BB4AEAE-B4A4-4B77-8CEA-F816C5762886}"/>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95" imgH="394" progId="TCLayout.ActiveDocument.1">
                  <p:embed/>
                </p:oleObj>
              </mc:Choice>
              <mc:Fallback>
                <p:oleObj name="think-cell スライド" r:id="rId4" imgW="395" imgH="394" progId="TCLayout.ActiveDocument.1">
                  <p:embed/>
                  <p:pic>
                    <p:nvPicPr>
                      <p:cNvPr id="8" name="オブジェクト 7" hidden="1">
                        <a:extLst>
                          <a:ext uri="{FF2B5EF4-FFF2-40B4-BE49-F238E27FC236}">
                            <a16:creationId xmlns:a16="http://schemas.microsoft.com/office/drawing/2014/main" id="{4BB4AEAE-B4A4-4B77-8CEA-F816C5762886}"/>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5" name="スライド番号プレースホルダー 4">
            <a:extLst>
              <a:ext uri="{FF2B5EF4-FFF2-40B4-BE49-F238E27FC236}">
                <a16:creationId xmlns:a16="http://schemas.microsoft.com/office/drawing/2014/main" id="{85D36DBA-4847-40A2-B12D-3AD56B0CAFE3}"/>
              </a:ext>
            </a:extLst>
          </p:cNvPr>
          <p:cNvSpPr txBox="1">
            <a:spLocks/>
          </p:cNvSpPr>
          <p:nvPr/>
        </p:nvSpPr>
        <p:spPr>
          <a:xfrm>
            <a:off x="11618997" y="6237312"/>
            <a:ext cx="540544"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2F438C8-8069-4F24-9685-E72734149F7B}" type="slidenum">
              <a:rPr lang="ja-JP" altLang="en-US" sz="1400" smtClean="0">
                <a:solidFill>
                  <a:srgbClr val="002060"/>
                </a:solidFill>
                <a:latin typeface="Meiryo UI" panose="020B0604030504040204" pitchFamily="50" charset="-128"/>
                <a:ea typeface="Meiryo UI" panose="020B0604030504040204" pitchFamily="50" charset="-128"/>
              </a:rPr>
              <a:pPr/>
              <a:t>12</a:t>
            </a:fld>
            <a:endParaRPr lang="ja-JP" altLang="en-US" sz="1400" dirty="0">
              <a:solidFill>
                <a:srgbClr val="002060"/>
              </a:solidFill>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E2063D94-B3C3-4D8B-82CC-1942CF3A6387}"/>
              </a:ext>
            </a:extLst>
          </p:cNvPr>
          <p:cNvPicPr>
            <a:picLocks noChangeAspect="1"/>
          </p:cNvPicPr>
          <p:nvPr/>
        </p:nvPicPr>
        <p:blipFill>
          <a:blip r:embed="rId6"/>
          <a:stretch>
            <a:fillRect/>
          </a:stretch>
        </p:blipFill>
        <p:spPr>
          <a:xfrm>
            <a:off x="1" y="6590031"/>
            <a:ext cx="12197644" cy="272203"/>
          </a:xfrm>
          <a:prstGeom prst="rect">
            <a:avLst/>
          </a:prstGeom>
        </p:spPr>
      </p:pic>
      <p:sp>
        <p:nvSpPr>
          <p:cNvPr id="4" name="テキスト プレースホルダー 6">
            <a:extLst>
              <a:ext uri="{FF2B5EF4-FFF2-40B4-BE49-F238E27FC236}">
                <a16:creationId xmlns:a16="http://schemas.microsoft.com/office/drawing/2014/main" id="{42D19C2A-6BB8-6AC2-0360-5FB17A397605}"/>
              </a:ext>
            </a:extLst>
          </p:cNvPr>
          <p:cNvSpPr txBox="1">
            <a:spLocks/>
          </p:cNvSpPr>
          <p:nvPr/>
        </p:nvSpPr>
        <p:spPr bwMode="gray">
          <a:xfrm>
            <a:off x="285700" y="94004"/>
            <a:ext cx="11626246" cy="6458521"/>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0"/>
              </a:spcBef>
              <a:buFont typeface="Arial" panose="020B0604020202020204" pitchFamily="34" charset="0"/>
              <a:buChar char="•"/>
              <a:defRPr kumimoji="1" sz="4000" kern="1200" cap="none" baseline="0">
                <a:solidFill>
                  <a:srgbClr val="00B050"/>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ja-JP" altLang="en-US" sz="1200" dirty="0">
              <a:solidFill>
                <a:schemeClr val="tx1"/>
              </a:solidFill>
            </a:endParaRPr>
          </a:p>
        </p:txBody>
      </p:sp>
      <p:sp>
        <p:nvSpPr>
          <p:cNvPr id="3" name="テキスト ボックス 2">
            <a:extLst>
              <a:ext uri="{FF2B5EF4-FFF2-40B4-BE49-F238E27FC236}">
                <a16:creationId xmlns:a16="http://schemas.microsoft.com/office/drawing/2014/main" id="{78F0E61E-A624-8A4C-0B3D-43B58125784E}"/>
              </a:ext>
            </a:extLst>
          </p:cNvPr>
          <p:cNvSpPr txBox="1"/>
          <p:nvPr/>
        </p:nvSpPr>
        <p:spPr>
          <a:xfrm>
            <a:off x="115710" y="1140393"/>
            <a:ext cx="8845409" cy="3139321"/>
          </a:xfrm>
          <a:prstGeom prst="rect">
            <a:avLst/>
          </a:prstGeom>
          <a:noFill/>
        </p:spPr>
        <p:txBody>
          <a:bodyPr wrap="square" rtlCol="0">
            <a:spAutoFit/>
          </a:bodyPr>
          <a:lstStyle/>
          <a:p>
            <a:r>
              <a:rPr kumimoji="1" lang="en-US" altLang="ja-JP" b="1" dirty="0">
                <a:latin typeface="UD デジタル 教科書体 NK-R" panose="02020400000000000000" pitchFamily="18" charset="-128"/>
                <a:ea typeface="UD デジタル 教科書体 NK-R" panose="02020400000000000000" pitchFamily="18" charset="-128"/>
              </a:rPr>
              <a:t>Web</a:t>
            </a:r>
            <a:r>
              <a:rPr kumimoji="1" lang="ja-JP" altLang="en-US" b="1" dirty="0">
                <a:latin typeface="UD デジタル 教科書体 NK-R" panose="02020400000000000000" pitchFamily="18" charset="-128"/>
                <a:ea typeface="UD デジタル 教科書体 NK-R" panose="02020400000000000000" pitchFamily="18" charset="-128"/>
              </a:rPr>
              <a:t>掲示板</a:t>
            </a:r>
            <a:r>
              <a:rPr lang="ja-JP" altLang="en-US" dirty="0">
                <a:latin typeface="UD デジタル 教科書体 NK-R" panose="02020400000000000000" pitchFamily="18" charset="-128"/>
                <a:ea typeface="UD デジタル 教科書体 NK-R" panose="02020400000000000000" pitchFamily="18" charset="-128"/>
              </a:rPr>
              <a:t>（</a:t>
            </a:r>
            <a:r>
              <a:rPr lang="en-US" altLang="ja-JP" dirty="0" err="1">
                <a:latin typeface="UD デジタル 教科書体 NK-R" panose="02020400000000000000" pitchFamily="18" charset="-128"/>
                <a:ea typeface="UD デジタル 教科書体 NK-R" panose="02020400000000000000" pitchFamily="18" charset="-128"/>
              </a:rPr>
              <a:t>Hoppii</a:t>
            </a:r>
            <a:r>
              <a:rPr lang="ja-JP" altLang="en-US" dirty="0">
                <a:latin typeface="UD デジタル 教科書体 NK-R" panose="02020400000000000000" pitchFamily="18" charset="-128"/>
                <a:ea typeface="UD デジタル 教科書体 NK-R" panose="02020400000000000000" pitchFamily="18" charset="-128"/>
              </a:rPr>
              <a:t>＞</a:t>
            </a:r>
            <a:r>
              <a:rPr lang="en-US" altLang="ja-JP" dirty="0">
                <a:latin typeface="UD デジタル 教科書体 NK-R" panose="02020400000000000000" pitchFamily="18" charset="-128"/>
                <a:ea typeface="UD デジタル 教科書体 NK-R" panose="02020400000000000000" pitchFamily="18" charset="-128"/>
              </a:rPr>
              <a:t>Web</a:t>
            </a:r>
            <a:r>
              <a:rPr lang="ja-JP" altLang="en-US" dirty="0">
                <a:latin typeface="UD デジタル 教科書体 NK-R" panose="02020400000000000000" pitchFamily="18" charset="-128"/>
                <a:ea typeface="UD デジタル 教科書体 NK-R" panose="02020400000000000000" pitchFamily="18" charset="-128"/>
              </a:rPr>
              <a:t>掲示板）</a:t>
            </a:r>
            <a:endParaRPr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内容：大学からのお知らせ</a:t>
            </a:r>
            <a:endParaRPr kumimoji="1"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a:t>
            </a:r>
            <a:r>
              <a:rPr kumimoji="1" lang="ja-JP" altLang="en-US" dirty="0">
                <a:latin typeface="UD デジタル 教科書体 NK-R" panose="02020400000000000000" pitchFamily="18" charset="-128"/>
                <a:ea typeface="UD デジタル 教科書体 NK-R" panose="02020400000000000000" pitchFamily="18" charset="-128"/>
              </a:rPr>
              <a:t>（例）各学部事務課からの履修登録・成績発表日等のお知らせ</a:t>
            </a:r>
            <a:endParaRPr kumimoji="1"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課外活動・留学・就職ガイダンスのお知らせ</a:t>
            </a:r>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a:t>
            </a:r>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通知：メッセージ・メール通知あり（件名・配信部局・本文）</a:t>
            </a:r>
            <a:endParaRPr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注意事項：</a:t>
            </a:r>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・添付ファイルは</a:t>
            </a:r>
            <a:r>
              <a:rPr lang="en-US" altLang="ja-JP" dirty="0" err="1">
                <a:latin typeface="UD デジタル 教科書体 NK-R" panose="02020400000000000000" pitchFamily="18" charset="-128"/>
                <a:ea typeface="UD デジタル 教科書体 NK-R" panose="02020400000000000000" pitchFamily="18" charset="-128"/>
              </a:rPr>
              <a:t>Hoppii</a:t>
            </a:r>
            <a:r>
              <a:rPr lang="ja-JP" altLang="en-US" dirty="0">
                <a:latin typeface="UD デジタル 教科書体 NK-R" panose="02020400000000000000" pitchFamily="18" charset="-128"/>
                <a:ea typeface="UD デジタル 教科書体 NK-R" panose="02020400000000000000" pitchFamily="18" charset="-128"/>
              </a:rPr>
              <a:t>にログインし、</a:t>
            </a:r>
            <a:r>
              <a:rPr lang="en-US" altLang="ja-JP" dirty="0">
                <a:latin typeface="UD デジタル 教科書体 NK-R" panose="02020400000000000000" pitchFamily="18" charset="-128"/>
                <a:ea typeface="UD デジタル 教科書体 NK-R" panose="02020400000000000000" pitchFamily="18" charset="-128"/>
              </a:rPr>
              <a:t>Web</a:t>
            </a:r>
            <a:r>
              <a:rPr lang="ja-JP" altLang="en-US" dirty="0">
                <a:latin typeface="UD デジタル 教科書体 NK-R" panose="02020400000000000000" pitchFamily="18" charset="-128"/>
                <a:ea typeface="UD デジタル 教科書体 NK-R" panose="02020400000000000000" pitchFamily="18" charset="-128"/>
              </a:rPr>
              <a:t>掲示板上で確認する必要があります。</a:t>
            </a:r>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・一部お知らせ（重要度が低いもの等、職員が通知なしに設定したもの）は通知なし</a:t>
            </a:r>
            <a:endParaRPr lang="en-US" altLang="ja-JP" dirty="0">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a:extLst>
              <a:ext uri="{FF2B5EF4-FFF2-40B4-BE49-F238E27FC236}">
                <a16:creationId xmlns:a16="http://schemas.microsoft.com/office/drawing/2014/main" id="{48A67F02-21D9-C18A-4762-0019713978AD}"/>
              </a:ext>
            </a:extLst>
          </p:cNvPr>
          <p:cNvSpPr txBox="1"/>
          <p:nvPr/>
        </p:nvSpPr>
        <p:spPr>
          <a:xfrm>
            <a:off x="0" y="19916"/>
            <a:ext cx="12192000" cy="523220"/>
          </a:xfrm>
          <a:prstGeom prst="rect">
            <a:avLst/>
          </a:prstGeom>
          <a:noFill/>
        </p:spPr>
        <p:txBody>
          <a:bodyPr wrap="square">
            <a:spAutoFit/>
          </a:bodyPr>
          <a:lstStyle/>
          <a:p>
            <a:r>
              <a:rPr lang="ja-JP" altLang="en-US" sz="2800" dirty="0">
                <a:latin typeface="UD デジタル 教科書体 NK-R" panose="02020400000000000000" pitchFamily="18" charset="-128"/>
                <a:ea typeface="UD デジタル 教科書体 NK-R" panose="02020400000000000000" pitchFamily="18" charset="-128"/>
              </a:rPr>
              <a:t>６　大学からのお知らせの確認方法</a:t>
            </a:r>
            <a:endParaRPr lang="en-US" altLang="ja-JP" sz="2800" dirty="0">
              <a:latin typeface="UD デジタル 教科書体 NK-R" panose="02020400000000000000" pitchFamily="18" charset="-128"/>
              <a:ea typeface="UD デジタル 教科書体 NK-R" panose="02020400000000000000" pitchFamily="18" charset="-128"/>
            </a:endParaRPr>
          </a:p>
        </p:txBody>
      </p:sp>
      <p:pic>
        <p:nvPicPr>
          <p:cNvPr id="10" name="図 9" descr="グラフィカル ユーザー インターフェイス, テキスト, アプリケーション, メール&#10;&#10;自動的に生成された説明">
            <a:extLst>
              <a:ext uri="{FF2B5EF4-FFF2-40B4-BE49-F238E27FC236}">
                <a16:creationId xmlns:a16="http://schemas.microsoft.com/office/drawing/2014/main" id="{99447FF2-1DE5-3D50-603A-6A4902D4D5CA}"/>
              </a:ext>
            </a:extLst>
          </p:cNvPr>
          <p:cNvPicPr>
            <a:picLocks noChangeAspect="1"/>
          </p:cNvPicPr>
          <p:nvPr/>
        </p:nvPicPr>
        <p:blipFill rotWithShape="1">
          <a:blip r:embed="rId7">
            <a:extLst>
              <a:ext uri="{28A0092B-C50C-407E-A947-70E740481C1C}">
                <a14:useLocalDpi xmlns:a14="http://schemas.microsoft.com/office/drawing/2010/main" val="0"/>
              </a:ext>
            </a:extLst>
          </a:blip>
          <a:srcRect t="6628"/>
          <a:stretch/>
        </p:blipFill>
        <p:spPr>
          <a:xfrm>
            <a:off x="8888046" y="1295109"/>
            <a:ext cx="2730951" cy="4535512"/>
          </a:xfrm>
          <a:prstGeom prst="rect">
            <a:avLst/>
          </a:prstGeom>
          <a:ln>
            <a:solidFill>
              <a:schemeClr val="accent2"/>
            </a:solidFill>
          </a:ln>
        </p:spPr>
      </p:pic>
      <p:sp>
        <p:nvSpPr>
          <p:cNvPr id="11" name="テキスト ボックス 10">
            <a:extLst>
              <a:ext uri="{FF2B5EF4-FFF2-40B4-BE49-F238E27FC236}">
                <a16:creationId xmlns:a16="http://schemas.microsoft.com/office/drawing/2014/main" id="{59C2E2A6-5A25-4363-C35A-B8BC6EA0E459}"/>
              </a:ext>
            </a:extLst>
          </p:cNvPr>
          <p:cNvSpPr txBox="1"/>
          <p:nvPr/>
        </p:nvSpPr>
        <p:spPr>
          <a:xfrm>
            <a:off x="8888046" y="949826"/>
            <a:ext cx="2571790" cy="307777"/>
          </a:xfrm>
          <a:prstGeom prst="rect">
            <a:avLst/>
          </a:prstGeom>
          <a:noFill/>
        </p:spPr>
        <p:txBody>
          <a:bodyPr wrap="square" rtlCol="0">
            <a:spAutoFit/>
          </a:bodyPr>
          <a:lstStyle/>
          <a:p>
            <a:pPr algn="ctr"/>
            <a:r>
              <a:rPr kumimoji="1" lang="en-US" altLang="ja-JP" sz="1400" b="1" dirty="0">
                <a:latin typeface="UD デジタル 教科書体 NK-R" panose="02020400000000000000" pitchFamily="18" charset="-128"/>
                <a:ea typeface="UD デジタル 教科書体 NK-R" panose="02020400000000000000" pitchFamily="18" charset="-128"/>
              </a:rPr>
              <a:t>【</a:t>
            </a:r>
            <a:r>
              <a:rPr kumimoji="1" lang="ja-JP" altLang="en-US" sz="1400" b="1" dirty="0">
                <a:latin typeface="UD デジタル 教科書体 NK-R" panose="02020400000000000000" pitchFamily="18" charset="-128"/>
                <a:ea typeface="UD デジタル 教科書体 NK-R" panose="02020400000000000000" pitchFamily="18" charset="-128"/>
              </a:rPr>
              <a:t>参考</a:t>
            </a:r>
            <a:r>
              <a:rPr kumimoji="1" lang="en-US" altLang="ja-JP" sz="1400" b="1" dirty="0">
                <a:latin typeface="UD デジタル 教科書体 NK-R" panose="02020400000000000000" pitchFamily="18" charset="-128"/>
                <a:ea typeface="UD デジタル 教科書体 NK-R" panose="02020400000000000000" pitchFamily="18" charset="-128"/>
              </a:rPr>
              <a:t>】</a:t>
            </a:r>
            <a:r>
              <a:rPr kumimoji="1" lang="ja-JP" altLang="en-US" sz="1400" b="1" dirty="0">
                <a:latin typeface="UD デジタル 教科書体 NK-R" panose="02020400000000000000" pitchFamily="18" charset="-128"/>
                <a:ea typeface="UD デジタル 教科書体 NK-R" panose="02020400000000000000" pitchFamily="18" charset="-128"/>
              </a:rPr>
              <a:t>「</a:t>
            </a:r>
            <a:r>
              <a:rPr lang="en-US" altLang="ja-JP" sz="1400" b="1" dirty="0">
                <a:latin typeface="UD デジタル 教科書体 NK-R" panose="02020400000000000000" pitchFamily="18" charset="-128"/>
                <a:ea typeface="UD デジタル 教科書体 NK-R" panose="02020400000000000000" pitchFamily="18" charset="-128"/>
              </a:rPr>
              <a:t>Web</a:t>
            </a:r>
            <a:r>
              <a:rPr lang="ja-JP" altLang="en-US" sz="1400" b="1" dirty="0">
                <a:latin typeface="UD デジタル 教科書体 NK-R" panose="02020400000000000000" pitchFamily="18" charset="-128"/>
                <a:ea typeface="UD デジタル 教科書体 NK-R" panose="02020400000000000000" pitchFamily="18" charset="-128"/>
              </a:rPr>
              <a:t>掲示板」</a:t>
            </a:r>
            <a:r>
              <a:rPr kumimoji="1" lang="ja-JP" altLang="en-US" sz="1400" b="1" dirty="0">
                <a:latin typeface="UD デジタル 教科書体 NK-R" panose="02020400000000000000" pitchFamily="18" charset="-128"/>
                <a:ea typeface="UD デジタル 教科書体 NK-R" panose="02020400000000000000" pitchFamily="18" charset="-128"/>
              </a:rPr>
              <a:t>画面</a:t>
            </a:r>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8426283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4BB4AEAE-B4A4-4B77-8CEA-F816C5762886}"/>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95" imgH="394" progId="TCLayout.ActiveDocument.1">
                  <p:embed/>
                </p:oleObj>
              </mc:Choice>
              <mc:Fallback>
                <p:oleObj name="think-cell スライド" r:id="rId4" imgW="395" imgH="394" progId="TCLayout.ActiveDocument.1">
                  <p:embed/>
                  <p:pic>
                    <p:nvPicPr>
                      <p:cNvPr id="8" name="オブジェクト 7" hidden="1">
                        <a:extLst>
                          <a:ext uri="{FF2B5EF4-FFF2-40B4-BE49-F238E27FC236}">
                            <a16:creationId xmlns:a16="http://schemas.microsoft.com/office/drawing/2014/main" id="{4BB4AEAE-B4A4-4B77-8CEA-F816C5762886}"/>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5" name="スライド番号プレースホルダー 4">
            <a:extLst>
              <a:ext uri="{FF2B5EF4-FFF2-40B4-BE49-F238E27FC236}">
                <a16:creationId xmlns:a16="http://schemas.microsoft.com/office/drawing/2014/main" id="{85D36DBA-4847-40A2-B12D-3AD56B0CAFE3}"/>
              </a:ext>
            </a:extLst>
          </p:cNvPr>
          <p:cNvSpPr txBox="1">
            <a:spLocks/>
          </p:cNvSpPr>
          <p:nvPr/>
        </p:nvSpPr>
        <p:spPr>
          <a:xfrm>
            <a:off x="11618997" y="6237312"/>
            <a:ext cx="540544"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2F438C8-8069-4F24-9685-E72734149F7B}" type="slidenum">
              <a:rPr lang="ja-JP" altLang="en-US" sz="1400" smtClean="0">
                <a:solidFill>
                  <a:srgbClr val="002060"/>
                </a:solidFill>
                <a:latin typeface="Meiryo UI" panose="020B0604030504040204" pitchFamily="50" charset="-128"/>
                <a:ea typeface="Meiryo UI" panose="020B0604030504040204" pitchFamily="50" charset="-128"/>
              </a:rPr>
              <a:pPr/>
              <a:t>13</a:t>
            </a:fld>
            <a:endParaRPr lang="ja-JP" altLang="en-US" sz="1400" dirty="0">
              <a:solidFill>
                <a:srgbClr val="002060"/>
              </a:solidFill>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E2063D94-B3C3-4D8B-82CC-1942CF3A6387}"/>
              </a:ext>
            </a:extLst>
          </p:cNvPr>
          <p:cNvPicPr>
            <a:picLocks noChangeAspect="1"/>
          </p:cNvPicPr>
          <p:nvPr/>
        </p:nvPicPr>
        <p:blipFill>
          <a:blip r:embed="rId6"/>
          <a:stretch>
            <a:fillRect/>
          </a:stretch>
        </p:blipFill>
        <p:spPr>
          <a:xfrm>
            <a:off x="1" y="6590031"/>
            <a:ext cx="12197644" cy="272203"/>
          </a:xfrm>
          <a:prstGeom prst="rect">
            <a:avLst/>
          </a:prstGeom>
        </p:spPr>
      </p:pic>
      <p:sp>
        <p:nvSpPr>
          <p:cNvPr id="4" name="テキスト プレースホルダー 6">
            <a:extLst>
              <a:ext uri="{FF2B5EF4-FFF2-40B4-BE49-F238E27FC236}">
                <a16:creationId xmlns:a16="http://schemas.microsoft.com/office/drawing/2014/main" id="{42D19C2A-6BB8-6AC2-0360-5FB17A397605}"/>
              </a:ext>
            </a:extLst>
          </p:cNvPr>
          <p:cNvSpPr txBox="1">
            <a:spLocks/>
          </p:cNvSpPr>
          <p:nvPr/>
        </p:nvSpPr>
        <p:spPr bwMode="gray">
          <a:xfrm>
            <a:off x="285700" y="94004"/>
            <a:ext cx="11626246" cy="6458521"/>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0"/>
              </a:spcBef>
              <a:buFont typeface="Arial" panose="020B0604020202020204" pitchFamily="34" charset="0"/>
              <a:buChar char="•"/>
              <a:defRPr kumimoji="1" sz="4000" kern="1200" cap="none" baseline="0">
                <a:solidFill>
                  <a:srgbClr val="00B050"/>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ja-JP" altLang="en-US" sz="1200" dirty="0">
              <a:solidFill>
                <a:schemeClr val="tx1"/>
              </a:solidFill>
            </a:endParaRPr>
          </a:p>
        </p:txBody>
      </p:sp>
      <p:sp>
        <p:nvSpPr>
          <p:cNvPr id="6" name="テキスト ボックス 5">
            <a:extLst>
              <a:ext uri="{FF2B5EF4-FFF2-40B4-BE49-F238E27FC236}">
                <a16:creationId xmlns:a16="http://schemas.microsoft.com/office/drawing/2014/main" id="{3790AC11-8CAC-359F-B2EB-C1853E396F8D}"/>
              </a:ext>
            </a:extLst>
          </p:cNvPr>
          <p:cNvSpPr txBox="1"/>
          <p:nvPr/>
        </p:nvSpPr>
        <p:spPr>
          <a:xfrm>
            <a:off x="0" y="5698"/>
            <a:ext cx="9618134" cy="523220"/>
          </a:xfrm>
          <a:prstGeom prst="rect">
            <a:avLst/>
          </a:prstGeom>
          <a:noFill/>
        </p:spPr>
        <p:txBody>
          <a:bodyPr wrap="square" rtlCol="0">
            <a:spAutoFit/>
          </a:bodyPr>
          <a:lstStyle/>
          <a:p>
            <a:r>
              <a:rPr lang="en-US" altLang="ja-JP" sz="2800" dirty="0">
                <a:latin typeface="UD デジタル 教科書体 NK-R" panose="02020400000000000000" pitchFamily="18" charset="-128"/>
                <a:ea typeface="UD デジタル 教科書体 NK-R" panose="02020400000000000000" pitchFamily="18" charset="-128"/>
              </a:rPr>
              <a:t>7</a:t>
            </a:r>
            <a:r>
              <a:rPr lang="ja-JP" altLang="en-US" sz="2800" dirty="0">
                <a:latin typeface="UD デジタル 教科書体 NK-R" panose="02020400000000000000" pitchFamily="18" charset="-128"/>
                <a:ea typeface="UD デジタル 教科書体 NK-R" panose="02020400000000000000" pitchFamily="18" charset="-128"/>
              </a:rPr>
              <a:t>　操作マニュアル・問い合わせ先</a:t>
            </a:r>
            <a:endParaRPr lang="en-US" altLang="ja-JP" sz="2800" dirty="0">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a:extLst>
              <a:ext uri="{FF2B5EF4-FFF2-40B4-BE49-F238E27FC236}">
                <a16:creationId xmlns:a16="http://schemas.microsoft.com/office/drawing/2014/main" id="{77C93DE6-72F2-A836-2709-74F9239D12DF}"/>
              </a:ext>
            </a:extLst>
          </p:cNvPr>
          <p:cNvSpPr txBox="1"/>
          <p:nvPr/>
        </p:nvSpPr>
        <p:spPr>
          <a:xfrm>
            <a:off x="500985" y="881637"/>
            <a:ext cx="10210799" cy="4893647"/>
          </a:xfrm>
          <a:prstGeom prst="rect">
            <a:avLst/>
          </a:prstGeom>
          <a:noFill/>
        </p:spPr>
        <p:txBody>
          <a:bodyPr wrap="square" rtlCol="0">
            <a:spAutoFit/>
          </a:bodyPr>
          <a:lstStyle/>
          <a:p>
            <a:r>
              <a:rPr kumimoji="1" lang="ja-JP" altLang="en-US" sz="2400" dirty="0">
                <a:latin typeface="UD デジタル 教科書体 NK-R" panose="02020400000000000000" pitchFamily="18" charset="-128"/>
                <a:ea typeface="UD デジタル 教科書体 NK-R" panose="02020400000000000000" pitchFamily="18" charset="-128"/>
              </a:rPr>
              <a:t>問い合わせ前に必ずご自身でマニュアルをご参照ください。</a:t>
            </a:r>
            <a:endParaRPr kumimoji="1" lang="en-US" altLang="ja-JP" sz="2400" dirty="0">
              <a:latin typeface="UD デジタル 教科書体 NK-R" panose="02020400000000000000" pitchFamily="18" charset="-128"/>
              <a:ea typeface="UD デジタル 教科書体 NK-R" panose="02020400000000000000" pitchFamily="18" charset="-128"/>
            </a:endParaRPr>
          </a:p>
          <a:p>
            <a:endParaRPr lang="en-US" altLang="ja-JP" sz="2400" b="1" dirty="0">
              <a:latin typeface="UD デジタル 教科書体 NK-R" panose="02020400000000000000" pitchFamily="18" charset="-128"/>
              <a:ea typeface="UD デジタル 教科書体 NK-R" panose="02020400000000000000" pitchFamily="18" charset="-128"/>
            </a:endParaRPr>
          </a:p>
          <a:p>
            <a:endParaRPr lang="en-US" altLang="ja-JP" sz="2400" b="1" dirty="0">
              <a:latin typeface="UD デジタル 教科書体 NK-R" panose="02020400000000000000" pitchFamily="18" charset="-128"/>
              <a:ea typeface="UD デジタル 教科書体 NK-R" panose="02020400000000000000" pitchFamily="18" charset="-128"/>
            </a:endParaRPr>
          </a:p>
          <a:p>
            <a:r>
              <a:rPr kumimoji="1" lang="en-US" altLang="ja-JP" sz="2400" b="1" dirty="0">
                <a:latin typeface="UD デジタル 教科書体 NK-R" panose="02020400000000000000" pitchFamily="18" charset="-128"/>
                <a:ea typeface="UD デジタル 教科書体 NK-R" panose="02020400000000000000" pitchFamily="18" charset="-128"/>
              </a:rPr>
              <a:t>【</a:t>
            </a:r>
            <a:r>
              <a:rPr kumimoji="1" lang="ja-JP" altLang="en-US" sz="2400" b="1" dirty="0">
                <a:latin typeface="UD デジタル 教科書体 NK-R" panose="02020400000000000000" pitchFamily="18" charset="-128"/>
                <a:ea typeface="UD デジタル 教科書体 NK-R" panose="02020400000000000000" pitchFamily="18" charset="-128"/>
              </a:rPr>
              <a:t>操作マニュアル</a:t>
            </a:r>
            <a:r>
              <a:rPr kumimoji="1" lang="en-US" altLang="ja-JP" sz="2400" b="1" dirty="0">
                <a:latin typeface="UD デジタル 教科書体 NK-R" panose="02020400000000000000" pitchFamily="18" charset="-128"/>
                <a:ea typeface="UD デジタル 教科書体 NK-R" panose="02020400000000000000" pitchFamily="18" charset="-128"/>
              </a:rPr>
              <a:t>】</a:t>
            </a:r>
            <a:r>
              <a:rPr kumimoji="1" lang="ja-JP" altLang="en-US" sz="2400" b="1" dirty="0">
                <a:latin typeface="UD デジタル 教科書体 NK-R" panose="02020400000000000000" pitchFamily="18" charset="-128"/>
                <a:ea typeface="UD デジタル 教科書体 NK-R" panose="02020400000000000000" pitchFamily="18" charset="-128"/>
              </a:rPr>
              <a:t>（</a:t>
            </a:r>
            <a:r>
              <a:rPr lang="en-US" altLang="ja-JP" sz="2400" dirty="0" err="1">
                <a:latin typeface="UD デジタル 教科書体 NK-R" panose="02020400000000000000" pitchFamily="18" charset="-128"/>
                <a:ea typeface="UD デジタル 教科書体 NK-R" panose="02020400000000000000" pitchFamily="18" charset="-128"/>
              </a:rPr>
              <a:t>Hoppii</a:t>
            </a:r>
            <a:r>
              <a:rPr lang="ja-JP" altLang="en-US" sz="2400" dirty="0">
                <a:latin typeface="UD デジタル 教科書体 NK-R" panose="02020400000000000000" pitchFamily="18" charset="-128"/>
                <a:ea typeface="UD デジタル 教科書体 NK-R" panose="02020400000000000000" pitchFamily="18" charset="-128"/>
              </a:rPr>
              <a:t>＞リンクメニュー＞マニュアル）</a:t>
            </a:r>
            <a:endParaRPr kumimoji="1" lang="en-US" altLang="ja-JP" sz="2400" dirty="0">
              <a:latin typeface="UD デジタル 教科書体 NK-R" panose="02020400000000000000" pitchFamily="18" charset="-128"/>
              <a:ea typeface="UD デジタル 教科書体 NK-R" panose="02020400000000000000" pitchFamily="18" charset="-128"/>
            </a:endParaRPr>
          </a:p>
          <a:p>
            <a:r>
              <a:rPr kumimoji="1" lang="ja-JP" altLang="en-US" sz="2400" dirty="0">
                <a:latin typeface="UD デジタル 教科書体 NK-R" panose="02020400000000000000" pitchFamily="18" charset="-128"/>
                <a:ea typeface="UD デジタル 教科書体 NK-R" panose="02020400000000000000" pitchFamily="18" charset="-128"/>
              </a:rPr>
              <a:t>（１）</a:t>
            </a:r>
            <a:r>
              <a:rPr kumimoji="1" lang="ja-JP" altLang="en-US" sz="2400" dirty="0">
                <a:latin typeface="UD デジタル 教科書体 NK-R" panose="02020400000000000000" pitchFamily="18" charset="-128"/>
                <a:ea typeface="UD デジタル 教科書体 NK-R" panose="02020400000000000000" pitchFamily="18" charset="-128"/>
                <a:hlinkClick r:id="rId7"/>
              </a:rPr>
              <a:t>学生のための</a:t>
            </a:r>
            <a:r>
              <a:rPr kumimoji="1" lang="en-US" altLang="ja-JP" sz="2400" dirty="0" err="1">
                <a:latin typeface="UD デジタル 教科書体 NK-R" panose="02020400000000000000" pitchFamily="18" charset="-128"/>
                <a:ea typeface="UD デジタル 教科書体 NK-R" panose="02020400000000000000" pitchFamily="18" charset="-128"/>
                <a:hlinkClick r:id="rId7"/>
              </a:rPr>
              <a:t>Hoppii</a:t>
            </a:r>
            <a:r>
              <a:rPr kumimoji="1" lang="ja-JP" altLang="en-US" sz="2400" dirty="0">
                <a:latin typeface="UD デジタル 教科書体 NK-R" panose="02020400000000000000" pitchFamily="18" charset="-128"/>
                <a:ea typeface="UD デジタル 教科書体 NK-R" panose="02020400000000000000" pitchFamily="18" charset="-128"/>
                <a:hlinkClick r:id="rId7"/>
              </a:rPr>
              <a:t>使い方動画ガイド</a:t>
            </a:r>
            <a:endParaRPr kumimoji="1" lang="en-US" altLang="ja-JP" sz="2400" dirty="0">
              <a:latin typeface="UD デジタル 教科書体 NK-R" panose="02020400000000000000" pitchFamily="18" charset="-128"/>
              <a:ea typeface="UD デジタル 教科書体 NK-R" panose="02020400000000000000" pitchFamily="18" charset="-128"/>
            </a:endParaRPr>
          </a:p>
          <a:p>
            <a:r>
              <a:rPr kumimoji="1" lang="ja-JP" altLang="en-US" sz="2400" dirty="0">
                <a:latin typeface="UD デジタル 教科書体 NK-R" panose="02020400000000000000" pitchFamily="18" charset="-128"/>
                <a:ea typeface="UD デジタル 教科書体 NK-R" panose="02020400000000000000" pitchFamily="18" charset="-128"/>
              </a:rPr>
              <a:t>（</a:t>
            </a:r>
            <a:r>
              <a:rPr lang="ja-JP" altLang="en-US" sz="2400" dirty="0">
                <a:latin typeface="UD デジタル 教科書体 NK-R" panose="02020400000000000000" pitchFamily="18" charset="-128"/>
                <a:ea typeface="UD デジタル 教科書体 NK-R" panose="02020400000000000000" pitchFamily="18" charset="-128"/>
              </a:rPr>
              <a:t>２）</a:t>
            </a:r>
            <a:r>
              <a:rPr lang="en-US" altLang="ja-JP" sz="2400" dirty="0" err="1">
                <a:latin typeface="UD デジタル 教科書体 NK-R" panose="02020400000000000000" pitchFamily="18" charset="-128"/>
                <a:ea typeface="UD デジタル 教科書体 NK-R" panose="02020400000000000000" pitchFamily="18" charset="-128"/>
              </a:rPr>
              <a:t>Hoppii</a:t>
            </a:r>
            <a:r>
              <a:rPr lang="ja-JP" altLang="en-US" sz="2400" dirty="0">
                <a:latin typeface="UD デジタル 教科書体 NK-R" panose="02020400000000000000" pitchFamily="18" charset="-128"/>
                <a:ea typeface="UD デジタル 教科書体 NK-R" panose="02020400000000000000" pitchFamily="18" charset="-128"/>
              </a:rPr>
              <a:t>・学習支援システムクイックガイド</a:t>
            </a:r>
            <a:endParaRPr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（３）</a:t>
            </a:r>
            <a:r>
              <a:rPr lang="en-US" altLang="ja-JP" sz="2400" dirty="0" err="1">
                <a:latin typeface="UD デジタル 教科書体 NK-R" panose="02020400000000000000" pitchFamily="18" charset="-128"/>
                <a:ea typeface="UD デジタル 教科書体 NK-R" panose="02020400000000000000" pitchFamily="18" charset="-128"/>
              </a:rPr>
              <a:t>Hoppii</a:t>
            </a:r>
            <a:r>
              <a:rPr lang="ja-JP" altLang="en-US" sz="2400" dirty="0">
                <a:latin typeface="UD デジタル 教科書体 NK-R" panose="02020400000000000000" pitchFamily="18" charset="-128"/>
                <a:ea typeface="UD デジタル 教科書体 NK-R" panose="02020400000000000000" pitchFamily="18" charset="-128"/>
              </a:rPr>
              <a:t>・学習支援システム操作マニュアル</a:t>
            </a:r>
            <a:endParaRPr lang="en-US" altLang="ja-JP" sz="2400" dirty="0">
              <a:latin typeface="UD デジタル 教科書体 NK-R" panose="02020400000000000000" pitchFamily="18" charset="-128"/>
              <a:ea typeface="UD デジタル 教科書体 NK-R" panose="02020400000000000000" pitchFamily="18" charset="-128"/>
            </a:endParaRPr>
          </a:p>
          <a:p>
            <a:endParaRPr lang="en-US" altLang="ja-JP" sz="2400" dirty="0">
              <a:latin typeface="UD デジタル 教科書体 NK-R" panose="02020400000000000000" pitchFamily="18" charset="-128"/>
              <a:ea typeface="UD デジタル 教科書体 NK-R" panose="02020400000000000000" pitchFamily="18" charset="-128"/>
            </a:endParaRPr>
          </a:p>
          <a:p>
            <a:r>
              <a:rPr lang="en-US" altLang="ja-JP" sz="2400" b="1" dirty="0">
                <a:latin typeface="UD デジタル 教科書体 NK-R" panose="02020400000000000000" pitchFamily="18" charset="-128"/>
                <a:ea typeface="UD デジタル 教科書体 NK-R" panose="02020400000000000000" pitchFamily="18" charset="-128"/>
              </a:rPr>
              <a:t>【</a:t>
            </a:r>
            <a:r>
              <a:rPr lang="ja-JP" altLang="en-US" sz="2400" b="1" dirty="0">
                <a:latin typeface="UD デジタル 教科書体 NK-R" panose="02020400000000000000" pitchFamily="18" charset="-128"/>
                <a:ea typeface="UD デジタル 教科書体 NK-R" panose="02020400000000000000" pitchFamily="18" charset="-128"/>
              </a:rPr>
              <a:t>問い合わせ先</a:t>
            </a:r>
            <a:r>
              <a:rPr lang="en-US" altLang="ja-JP" sz="2400" b="1" dirty="0">
                <a:latin typeface="UD デジタル 教科書体 NK-R" panose="02020400000000000000" pitchFamily="18" charset="-128"/>
                <a:ea typeface="UD デジタル 教科書体 NK-R" panose="02020400000000000000" pitchFamily="18" charset="-128"/>
              </a:rPr>
              <a:t>】</a:t>
            </a:r>
            <a:endParaRPr lang="en-US" altLang="ja-JP" sz="2400" dirty="0">
              <a:latin typeface="UD デジタル 教科書体 NK-R" panose="02020400000000000000" pitchFamily="18" charset="-128"/>
              <a:ea typeface="UD デジタル 教科書体 NK-R" panose="02020400000000000000" pitchFamily="18" charset="-128"/>
            </a:endParaRPr>
          </a:p>
          <a:p>
            <a:r>
              <a:rPr kumimoji="1" lang="ja-JP" altLang="en-US" sz="2400" dirty="0">
                <a:latin typeface="UD デジタル 教科書体 NK-R" panose="02020400000000000000" pitchFamily="18" charset="-128"/>
                <a:ea typeface="UD デジタル 教科書体 NK-R" panose="02020400000000000000" pitchFamily="18" charset="-128"/>
              </a:rPr>
              <a:t>（１</a:t>
            </a:r>
            <a:r>
              <a:rPr lang="ja-JP" altLang="en-US" sz="2400" dirty="0">
                <a:latin typeface="UD デジタル 教科書体 NK-R" panose="02020400000000000000" pitchFamily="18" charset="-128"/>
                <a:ea typeface="UD デジタル 教科書体 NK-R" panose="02020400000000000000" pitchFamily="18" charset="-128"/>
              </a:rPr>
              <a:t>）</a:t>
            </a:r>
            <a:r>
              <a:rPr kumimoji="1" lang="en-US" altLang="ja-JP" sz="2400" dirty="0" err="1">
                <a:latin typeface="UD デジタル 教科書体 NK-R" panose="02020400000000000000" pitchFamily="18" charset="-128"/>
                <a:ea typeface="UD デジタル 教科書体 NK-R" panose="02020400000000000000" pitchFamily="18" charset="-128"/>
              </a:rPr>
              <a:t>Hoppii</a:t>
            </a:r>
            <a:r>
              <a:rPr kumimoji="1" lang="ja-JP" altLang="en-US" sz="2400" dirty="0">
                <a:latin typeface="UD デジタル 教科書体 NK-R" panose="02020400000000000000" pitchFamily="18" charset="-128"/>
                <a:ea typeface="UD デジタル 教科書体 NK-R" panose="02020400000000000000" pitchFamily="18" charset="-128"/>
              </a:rPr>
              <a:t>・学習支援システム（</a:t>
            </a:r>
            <a:r>
              <a:rPr kumimoji="1" lang="en-US" altLang="ja-JP" sz="2400" dirty="0" err="1">
                <a:latin typeface="UD デジタル 教科書体 NK-R" panose="02020400000000000000" pitchFamily="18" charset="-128"/>
                <a:ea typeface="UD デジタル 教科書体 NK-R" panose="02020400000000000000" pitchFamily="18" charset="-128"/>
              </a:rPr>
              <a:t>WebClass</a:t>
            </a:r>
            <a:r>
              <a:rPr kumimoji="1" lang="ja-JP" altLang="en-US" sz="2400" dirty="0">
                <a:latin typeface="UD デジタル 教科書体 NK-R" panose="02020400000000000000" pitchFamily="18" charset="-128"/>
                <a:ea typeface="UD デジタル 教科書体 NK-R" panose="02020400000000000000" pitchFamily="18" charset="-128"/>
              </a:rPr>
              <a:t>）の使い方</a:t>
            </a:r>
            <a:endParaRPr kumimoji="1" lang="en-US" altLang="ja-JP" sz="2400" dirty="0">
              <a:latin typeface="UD デジタル 教科書体 NK-R" panose="02020400000000000000" pitchFamily="18" charset="-128"/>
              <a:ea typeface="UD デジタル 教科書体 NK-R" panose="02020400000000000000" pitchFamily="18" charset="-128"/>
            </a:endParaRPr>
          </a:p>
          <a:p>
            <a:r>
              <a:rPr kumimoji="1" lang="ja-JP" altLang="en-US" sz="2400" dirty="0">
                <a:latin typeface="UD デジタル 教科書体 NK-R" panose="02020400000000000000" pitchFamily="18" charset="-128"/>
                <a:ea typeface="UD デジタル 教科書体 NK-R" panose="02020400000000000000" pitchFamily="18" charset="-128"/>
              </a:rPr>
              <a:t>　　　　→</a:t>
            </a:r>
            <a:r>
              <a:rPr lang="ja-JP" altLang="en-US" sz="2400" dirty="0">
                <a:latin typeface="UD デジタル 教科書体 NK-R" panose="02020400000000000000" pitchFamily="18" charset="-128"/>
                <a:ea typeface="UD デジタル 教科書体 NK-R" panose="02020400000000000000" pitchFamily="18" charset="-128"/>
                <a:hlinkClick r:id="rId8"/>
              </a:rPr>
              <a:t>学習支援システムヘルプデスク</a:t>
            </a:r>
            <a:endParaRPr lang="en-US" altLang="ja-JP" sz="2400" dirty="0">
              <a:latin typeface="UD デジタル 教科書体 NK-R" panose="02020400000000000000" pitchFamily="18" charset="-128"/>
              <a:ea typeface="UD デジタル 教科書体 NK-R" panose="02020400000000000000" pitchFamily="18" charset="-128"/>
            </a:endParaRPr>
          </a:p>
          <a:p>
            <a:r>
              <a:rPr kumimoji="1" lang="ja-JP" altLang="en-US" sz="2400" dirty="0">
                <a:latin typeface="UD デジタル 教科書体 NK-R" panose="02020400000000000000" pitchFamily="18" charset="-128"/>
                <a:ea typeface="UD デジタル 教科書体 NK-R" panose="02020400000000000000" pitchFamily="18" charset="-128"/>
              </a:rPr>
              <a:t>（２）履修計画について</a:t>
            </a:r>
            <a:endParaRPr kumimoji="1"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　　　　→</a:t>
            </a:r>
            <a:r>
              <a:rPr lang="ja-JP" altLang="en-US" sz="2400" dirty="0">
                <a:latin typeface="UD デジタル 教科書体 NK-R" panose="02020400000000000000" pitchFamily="18" charset="-128"/>
                <a:ea typeface="UD デジタル 教科書体 NK-R" panose="02020400000000000000" pitchFamily="18" charset="-128"/>
                <a:hlinkClick r:id="rId9"/>
              </a:rPr>
              <a:t>自身が所属する学部・研究科窓口</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93557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4BB4AEAE-B4A4-4B77-8CEA-F816C5762886}"/>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95" imgH="394" progId="TCLayout.ActiveDocument.1">
                  <p:embed/>
                </p:oleObj>
              </mc:Choice>
              <mc:Fallback>
                <p:oleObj name="think-cell スライド" r:id="rId4" imgW="395" imgH="394" progId="TCLayout.ActiveDocument.1">
                  <p:embed/>
                  <p:pic>
                    <p:nvPicPr>
                      <p:cNvPr id="8" name="オブジェクト 7" hidden="1">
                        <a:extLst>
                          <a:ext uri="{FF2B5EF4-FFF2-40B4-BE49-F238E27FC236}">
                            <a16:creationId xmlns:a16="http://schemas.microsoft.com/office/drawing/2014/main" id="{4BB4AEAE-B4A4-4B77-8CEA-F816C5762886}"/>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5" name="スライド番号プレースホルダー 4">
            <a:extLst>
              <a:ext uri="{FF2B5EF4-FFF2-40B4-BE49-F238E27FC236}">
                <a16:creationId xmlns:a16="http://schemas.microsoft.com/office/drawing/2014/main" id="{85D36DBA-4847-40A2-B12D-3AD56B0CAFE3}"/>
              </a:ext>
            </a:extLst>
          </p:cNvPr>
          <p:cNvSpPr txBox="1">
            <a:spLocks/>
          </p:cNvSpPr>
          <p:nvPr/>
        </p:nvSpPr>
        <p:spPr>
          <a:xfrm>
            <a:off x="11618997" y="6237312"/>
            <a:ext cx="540544"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2F438C8-8069-4F24-9685-E72734149F7B}" type="slidenum">
              <a:rPr lang="ja-JP" altLang="en-US" sz="1400" smtClean="0">
                <a:solidFill>
                  <a:srgbClr val="002060"/>
                </a:solidFill>
                <a:latin typeface="Meiryo UI" panose="020B0604030504040204" pitchFamily="50" charset="-128"/>
                <a:ea typeface="Meiryo UI" panose="020B0604030504040204" pitchFamily="50" charset="-128"/>
              </a:rPr>
              <a:pPr/>
              <a:t>2</a:t>
            </a:fld>
            <a:endParaRPr lang="ja-JP" altLang="en-US" sz="1400" dirty="0">
              <a:solidFill>
                <a:srgbClr val="002060"/>
              </a:solidFill>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E2063D94-B3C3-4D8B-82CC-1942CF3A6387}"/>
              </a:ext>
            </a:extLst>
          </p:cNvPr>
          <p:cNvPicPr>
            <a:picLocks noChangeAspect="1"/>
          </p:cNvPicPr>
          <p:nvPr/>
        </p:nvPicPr>
        <p:blipFill>
          <a:blip r:embed="rId6"/>
          <a:stretch>
            <a:fillRect/>
          </a:stretch>
        </p:blipFill>
        <p:spPr>
          <a:xfrm>
            <a:off x="1" y="6590031"/>
            <a:ext cx="12197644" cy="272203"/>
          </a:xfrm>
          <a:prstGeom prst="rect">
            <a:avLst/>
          </a:prstGeom>
        </p:spPr>
      </p:pic>
      <p:sp>
        <p:nvSpPr>
          <p:cNvPr id="4" name="テキスト プレースホルダー 6">
            <a:extLst>
              <a:ext uri="{FF2B5EF4-FFF2-40B4-BE49-F238E27FC236}">
                <a16:creationId xmlns:a16="http://schemas.microsoft.com/office/drawing/2014/main" id="{42D19C2A-6BB8-6AC2-0360-5FB17A397605}"/>
              </a:ext>
            </a:extLst>
          </p:cNvPr>
          <p:cNvSpPr txBox="1">
            <a:spLocks/>
          </p:cNvSpPr>
          <p:nvPr/>
        </p:nvSpPr>
        <p:spPr bwMode="gray">
          <a:xfrm>
            <a:off x="285700" y="94004"/>
            <a:ext cx="11626246" cy="6458521"/>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0"/>
              </a:spcBef>
              <a:buFont typeface="Arial" panose="020B0604020202020204" pitchFamily="34" charset="0"/>
              <a:buChar char="•"/>
              <a:defRPr kumimoji="1" sz="4000" kern="1200" cap="none" baseline="0">
                <a:solidFill>
                  <a:srgbClr val="00B050"/>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ja-JP" altLang="en-US" sz="1200" dirty="0">
              <a:solidFill>
                <a:schemeClr val="tx1"/>
              </a:solidFill>
            </a:endParaRPr>
          </a:p>
        </p:txBody>
      </p:sp>
      <p:sp>
        <p:nvSpPr>
          <p:cNvPr id="6" name="テキスト ボックス 5">
            <a:extLst>
              <a:ext uri="{FF2B5EF4-FFF2-40B4-BE49-F238E27FC236}">
                <a16:creationId xmlns:a16="http://schemas.microsoft.com/office/drawing/2014/main" id="{3790AC11-8CAC-359F-B2EB-C1853E396F8D}"/>
              </a:ext>
            </a:extLst>
          </p:cNvPr>
          <p:cNvSpPr txBox="1"/>
          <p:nvPr/>
        </p:nvSpPr>
        <p:spPr>
          <a:xfrm>
            <a:off x="95793" y="14666"/>
            <a:ext cx="12000413" cy="6247864"/>
          </a:xfrm>
          <a:prstGeom prst="rect">
            <a:avLst/>
          </a:prstGeom>
          <a:noFill/>
        </p:spPr>
        <p:txBody>
          <a:bodyPr wrap="square" rtlCol="0">
            <a:spAutoFit/>
          </a:bodyPr>
          <a:lstStyle/>
          <a:p>
            <a:r>
              <a:rPr kumimoji="1" lang="ja-JP" altLang="en-US" sz="2400" b="1" dirty="0">
                <a:solidFill>
                  <a:srgbClr val="293D9B"/>
                </a:solidFill>
                <a:latin typeface="UD デジタル 教科書体 NK-R" panose="02020400000000000000" pitchFamily="18" charset="-128"/>
                <a:ea typeface="UD デジタル 教科書体 NK-R" panose="02020400000000000000" pitchFamily="18" charset="-128"/>
              </a:rPr>
              <a:t>　　＜</a:t>
            </a:r>
            <a:r>
              <a:rPr lang="ja-JP" altLang="en-US" sz="2400" b="1" dirty="0">
                <a:solidFill>
                  <a:srgbClr val="293D9B"/>
                </a:solidFill>
                <a:latin typeface="UD デジタル 教科書体 NK-R" panose="02020400000000000000" pitchFamily="18" charset="-128"/>
                <a:ea typeface="UD デジタル 教科書体 NK-R" panose="02020400000000000000" pitchFamily="18" charset="-128"/>
              </a:rPr>
              <a:t>はじめに</a:t>
            </a:r>
            <a:r>
              <a:rPr kumimoji="1" lang="ja-JP" altLang="en-US" sz="2400" b="1" dirty="0">
                <a:solidFill>
                  <a:srgbClr val="293D9B"/>
                </a:solidFill>
                <a:latin typeface="UD デジタル 教科書体 NK-R" panose="02020400000000000000" pitchFamily="18" charset="-128"/>
                <a:ea typeface="UD デジタル 教科書体 NK-R" panose="02020400000000000000" pitchFamily="18" charset="-128"/>
              </a:rPr>
              <a:t>＞</a:t>
            </a:r>
            <a:endParaRPr lang="en-US" altLang="ja-JP" sz="2400" b="1" dirty="0">
              <a:solidFill>
                <a:srgbClr val="293D9B"/>
              </a:solidFill>
              <a:latin typeface="UD デジタル 教科書体 NK-R" panose="02020400000000000000" pitchFamily="18" charset="-128"/>
              <a:ea typeface="UD デジタル 教科書体 NK-R" panose="02020400000000000000" pitchFamily="18" charset="-128"/>
            </a:endParaRPr>
          </a:p>
          <a:p>
            <a:endParaRPr lang="en-US" altLang="ja-JP" sz="1600" dirty="0">
              <a:latin typeface="UD デジタル 教科書体 NK-R" panose="02020400000000000000" pitchFamily="18" charset="-128"/>
              <a:ea typeface="UD デジタル 教科書体 NK-R" panose="02020400000000000000" pitchFamily="18" charset="-128"/>
            </a:endParaRPr>
          </a:p>
          <a:p>
            <a:endParaRPr lang="en-US" altLang="ja-JP" sz="1600" dirty="0">
              <a:latin typeface="UD デジタル 教科書体 NK-R" panose="02020400000000000000" pitchFamily="18" charset="-128"/>
              <a:ea typeface="UD デジタル 教科書体 NK-R" panose="02020400000000000000" pitchFamily="18" charset="-128"/>
            </a:endParaRPr>
          </a:p>
          <a:p>
            <a:endParaRPr lang="en-US" altLang="ja-JP" sz="1600" dirty="0">
              <a:latin typeface="UD デジタル 教科書体 NK-R" panose="02020400000000000000" pitchFamily="18" charset="-128"/>
              <a:ea typeface="UD デジタル 教科書体 NK-R" panose="02020400000000000000" pitchFamily="18" charset="-128"/>
            </a:endParaRPr>
          </a:p>
          <a:p>
            <a:endParaRPr lang="en-US" altLang="ja-JP" sz="1600" dirty="0">
              <a:latin typeface="UD デジタル 教科書体 NK-R" panose="02020400000000000000" pitchFamily="18" charset="-128"/>
              <a:ea typeface="UD デジタル 教科書体 NK-R" panose="02020400000000000000" pitchFamily="18" charset="-128"/>
            </a:endParaRPr>
          </a:p>
          <a:p>
            <a:endParaRPr lang="en-US" altLang="ja-JP" sz="1600" dirty="0">
              <a:latin typeface="UD デジタル 教科書体 NK-R" panose="02020400000000000000" pitchFamily="18" charset="-128"/>
              <a:ea typeface="UD デジタル 教科書体 NK-R" panose="02020400000000000000" pitchFamily="18" charset="-128"/>
            </a:endParaRPr>
          </a:p>
          <a:p>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セキュリティリスクを避けるため、本システムのログインに利用する、「統合認証</a:t>
            </a:r>
            <a:r>
              <a:rPr lang="en-US" altLang="ja-JP" sz="1600" dirty="0">
                <a:latin typeface="UD デジタル 教科書体 NK-R" panose="02020400000000000000" pitchFamily="18" charset="-128"/>
                <a:ea typeface="UD デジタル 教科書体 NK-R" panose="02020400000000000000" pitchFamily="18" charset="-128"/>
              </a:rPr>
              <a:t>ID</a:t>
            </a:r>
            <a:r>
              <a:rPr lang="ja-JP" altLang="en-US" sz="1600" dirty="0">
                <a:latin typeface="UD デジタル 教科書体 NK-R" panose="02020400000000000000" pitchFamily="18" charset="-128"/>
                <a:ea typeface="UD デジタル 教科書体 NK-R" panose="02020400000000000000" pitchFamily="18" charset="-128"/>
              </a:rPr>
              <a:t>／パスワード」は絶対に他人に教えないでください。</a:t>
            </a:r>
            <a:endParaRPr lang="en-US" altLang="ja-JP" sz="1600" dirty="0">
              <a:latin typeface="UD デジタル 教科書体 NK-R" panose="02020400000000000000" pitchFamily="18" charset="-128"/>
              <a:ea typeface="UD デジタル 教科書体 NK-R" panose="02020400000000000000" pitchFamily="18" charset="-128"/>
            </a:endParaRPr>
          </a:p>
          <a:p>
            <a:endParaRPr lang="en-US" altLang="ja-JP" sz="10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学習支援システムで「</a:t>
            </a:r>
            <a:r>
              <a:rPr lang="en-US" altLang="ja-JP" sz="1600" dirty="0">
                <a:latin typeface="UD デジタル 教科書体 NK-R" panose="02020400000000000000" pitchFamily="18" charset="-128"/>
                <a:ea typeface="UD デジタル 教科書体 NK-R" panose="02020400000000000000" pitchFamily="18" charset="-128"/>
              </a:rPr>
              <a:t>IP</a:t>
            </a:r>
            <a:r>
              <a:rPr lang="ja-JP" altLang="en-US" sz="1600" dirty="0">
                <a:latin typeface="UD デジタル 教科書体 NK-R" panose="02020400000000000000" pitchFamily="18" charset="-128"/>
                <a:ea typeface="UD デジタル 教科書体 NK-R" panose="02020400000000000000" pitchFamily="18" charset="-128"/>
              </a:rPr>
              <a:t>アドレス制限」をしている出席登録やテストをする際、以下のようなサービスを利用していると</a:t>
            </a:r>
            <a:br>
              <a:rPr lang="ja-JP" altLang="en-US" sz="1600" dirty="0">
                <a:latin typeface="UD デジタル 教科書体 NK-R" panose="02020400000000000000" pitchFamily="18" charset="-128"/>
                <a:ea typeface="UD デジタル 教科書体 NK-R" panose="02020400000000000000" pitchFamily="18" charset="-128"/>
              </a:rPr>
            </a:br>
            <a:r>
              <a:rPr lang="ja-JP" altLang="en-US" sz="1600" dirty="0">
                <a:latin typeface="UD デジタル 教科書体 NK-R" panose="02020400000000000000" pitchFamily="18" charset="-128"/>
                <a:ea typeface="UD デジタル 教科書体 NK-R" panose="02020400000000000000" pitchFamily="18" charset="-128"/>
              </a:rPr>
              <a:t>「</a:t>
            </a:r>
            <a:r>
              <a:rPr lang="en-US" altLang="ja-JP" sz="1600" dirty="0" err="1">
                <a:latin typeface="UD デジタル 教科書体 NK-R" panose="02020400000000000000" pitchFamily="18" charset="-128"/>
                <a:ea typeface="UD デジタル 教科書体 NK-R" panose="02020400000000000000" pitchFamily="18" charset="-128"/>
              </a:rPr>
              <a:t>hosei-wifi</a:t>
            </a:r>
            <a:r>
              <a:rPr lang="ja-JP" altLang="en-US" sz="1600" dirty="0">
                <a:latin typeface="UD デジタル 教科書体 NK-R" panose="02020400000000000000" pitchFamily="18" charset="-128"/>
                <a:ea typeface="UD デジタル 教科書体 NK-R" panose="02020400000000000000" pitchFamily="18" charset="-128"/>
              </a:rPr>
              <a:t>」に接続していても</a:t>
            </a:r>
            <a:r>
              <a:rPr lang="en-US" altLang="ja-JP" sz="1600" dirty="0">
                <a:latin typeface="UD デジタル 教科書体 NK-R" panose="02020400000000000000" pitchFamily="18" charset="-128"/>
                <a:ea typeface="UD デジタル 教科書体 NK-R" panose="02020400000000000000" pitchFamily="18" charset="-128"/>
              </a:rPr>
              <a:t>IP</a:t>
            </a:r>
            <a:r>
              <a:rPr lang="ja-JP" altLang="en-US" sz="1600" dirty="0">
                <a:latin typeface="UD デジタル 教科書体 NK-R" panose="02020400000000000000" pitchFamily="18" charset="-128"/>
                <a:ea typeface="UD デジタル 教科書体 NK-R" panose="02020400000000000000" pitchFamily="18" charset="-128"/>
              </a:rPr>
              <a:t>アドレスが正しく動作しない場合がありますのでご注意ください。</a:t>
            </a:r>
            <a:br>
              <a:rPr lang="ja-JP" altLang="en-US" sz="1600" dirty="0">
                <a:latin typeface="UD デジタル 教科書体 NK-R" panose="02020400000000000000" pitchFamily="18" charset="-128"/>
                <a:ea typeface="UD デジタル 教科書体 NK-R" panose="02020400000000000000" pitchFamily="18" charset="-128"/>
              </a:rPr>
            </a:br>
            <a:r>
              <a:rPr lang="ja-JP" altLang="en-US" sz="1600" dirty="0">
                <a:latin typeface="UD デジタル 教科書体 NK-R" panose="02020400000000000000" pitchFamily="18" charset="-128"/>
                <a:ea typeface="UD デジタル 教科書体 NK-R" panose="02020400000000000000" pitchFamily="18" charset="-128"/>
              </a:rPr>
              <a:t>（例）</a:t>
            </a:r>
            <a:r>
              <a:rPr lang="en-US" altLang="ja-JP" sz="1600" dirty="0">
                <a:latin typeface="UD デジタル 教科書体 NK-R" panose="02020400000000000000" pitchFamily="18" charset="-128"/>
                <a:ea typeface="UD デジタル 教科書体 NK-R" panose="02020400000000000000" pitchFamily="18" charset="-128"/>
              </a:rPr>
              <a:t>Apple</a:t>
            </a:r>
            <a:r>
              <a:rPr lang="ja-JP" altLang="en-US" sz="1600" dirty="0">
                <a:latin typeface="UD デジタル 教科書体 NK-R" panose="02020400000000000000" pitchFamily="18" charset="-128"/>
                <a:ea typeface="UD デジタル 教科書体 NK-R" panose="02020400000000000000" pitchFamily="18" charset="-128"/>
              </a:rPr>
              <a:t>製品の場合：「</a:t>
            </a:r>
            <a:r>
              <a:rPr lang="en-US" altLang="ja-JP" sz="1600" dirty="0">
                <a:latin typeface="UD デジタル 教科書体 NK-R" panose="02020400000000000000" pitchFamily="18" charset="-128"/>
                <a:ea typeface="UD デジタル 教科書体 NK-R" panose="02020400000000000000" pitchFamily="18" charset="-128"/>
              </a:rPr>
              <a:t>Apple iCloud Private Relay</a:t>
            </a:r>
            <a:r>
              <a:rPr lang="ja-JP" altLang="en-US" sz="1600" dirty="0">
                <a:latin typeface="UD デジタル 教科書体 NK-R" panose="02020400000000000000" pitchFamily="18" charset="-128"/>
                <a:ea typeface="UD デジタル 教科書体 NK-R" panose="02020400000000000000" pitchFamily="18" charset="-128"/>
              </a:rPr>
              <a:t>」「</a:t>
            </a:r>
            <a:r>
              <a:rPr lang="en-US" altLang="ja-JP" sz="1600" dirty="0">
                <a:latin typeface="UD デジタル 教科書体 NK-R" panose="02020400000000000000" pitchFamily="18" charset="-128"/>
                <a:ea typeface="UD デジタル 教科書体 NK-R" panose="02020400000000000000" pitchFamily="18" charset="-128"/>
              </a:rPr>
              <a:t>Wi-Fi</a:t>
            </a:r>
            <a:r>
              <a:rPr lang="ja-JP" altLang="en-US" sz="1600" dirty="0">
                <a:latin typeface="UD デジタル 教科書体 NK-R" panose="02020400000000000000" pitchFamily="18" charset="-128"/>
                <a:ea typeface="UD デジタル 教科書体 NK-R" panose="02020400000000000000" pitchFamily="18" charset="-128"/>
              </a:rPr>
              <a:t>アシスト」</a:t>
            </a:r>
            <a:endParaRPr lang="en-US" altLang="ja-JP" sz="1600" dirty="0">
              <a:latin typeface="UD デジタル 教科書体 NK-R" panose="02020400000000000000" pitchFamily="18" charset="-128"/>
              <a:ea typeface="UD デジタル 教科書体 NK-R" panose="02020400000000000000" pitchFamily="18" charset="-128"/>
            </a:endParaRPr>
          </a:p>
          <a:p>
            <a:endParaRPr kumimoji="1" lang="en-US" altLang="ja-JP" sz="10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学習支援システムでは複数の方法（複数の端末、ブラウザ、タブ）で同時に教材を実行することはできません。</a:t>
            </a:r>
            <a:br>
              <a:rPr lang="ja-JP" altLang="en-US" sz="1600" dirty="0">
                <a:latin typeface="UD デジタル 教科書体 NK-R" panose="02020400000000000000" pitchFamily="18" charset="-128"/>
                <a:ea typeface="UD デジタル 教科書体 NK-R" panose="02020400000000000000" pitchFamily="18" charset="-128"/>
              </a:rPr>
            </a:br>
            <a:r>
              <a:rPr lang="ja-JP" altLang="en-US" sz="1600" dirty="0">
                <a:latin typeface="UD デジタル 教科書体 NK-R" panose="02020400000000000000" pitchFamily="18" charset="-128"/>
                <a:ea typeface="UD デジタル 教科書体 NK-R" panose="02020400000000000000" pitchFamily="18" charset="-128"/>
              </a:rPr>
              <a:t>複数の方法で同時にテスト・レポート等の教材を実行した場合、回答が正しく保存されない場合があります。</a:t>
            </a:r>
            <a:endParaRPr lang="en-US" altLang="ja-JP" sz="1600" dirty="0">
              <a:latin typeface="UD デジタル 教科書体 NK-R" panose="02020400000000000000" pitchFamily="18" charset="-128"/>
              <a:ea typeface="UD デジタル 教科書体 NK-R" panose="02020400000000000000" pitchFamily="18" charset="-128"/>
            </a:endParaRPr>
          </a:p>
          <a:p>
            <a:endParaRPr kumimoji="1" lang="en-US" altLang="ja-JP" sz="10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学習支援システムで行うテスト等については、実行回数を制限している場合があり、以下のような操作をすると</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再度実行することが出来なくなります。</a:t>
            </a:r>
          </a:p>
          <a:p>
            <a:r>
              <a:rPr kumimoji="1" lang="ja-JP" altLang="en-US" sz="1600" dirty="0">
                <a:latin typeface="UD デジタル 教科書体 NK-R" panose="02020400000000000000" pitchFamily="18" charset="-128"/>
                <a:ea typeface="UD デジタル 教科書体 NK-R" panose="02020400000000000000" pitchFamily="18" charset="-128"/>
              </a:rPr>
              <a:t>・開始後にブラウザを落とす、「終了ボタン」を押す</a:t>
            </a:r>
          </a:p>
          <a:p>
            <a:r>
              <a:rPr kumimoji="1" lang="ja-JP" altLang="en-US" sz="1600" dirty="0">
                <a:latin typeface="UD デジタル 教科書体 NK-R" panose="02020400000000000000" pitchFamily="18" charset="-128"/>
                <a:ea typeface="UD デジタル 教科書体 NK-R" panose="02020400000000000000" pitchFamily="18" charset="-128"/>
              </a:rPr>
              <a:t>・別ブラウザでログインする</a:t>
            </a:r>
            <a:endParaRPr kumimoji="1" lang="en-US" altLang="ja-JP" sz="1600" dirty="0">
              <a:latin typeface="UD デジタル 教科書体 NK-R" panose="02020400000000000000" pitchFamily="18" charset="-128"/>
              <a:ea typeface="UD デジタル 教科書体 NK-R" panose="02020400000000000000" pitchFamily="18" charset="-128"/>
            </a:endParaRPr>
          </a:p>
          <a:p>
            <a:endParaRPr lang="en-US" altLang="ja-JP" sz="10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全学ネットワークシステムの提供する無線アクセスポイントの同時接続数には上限があり、接続端末や人が多い場所で操作した場合、</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学習支援システムの動作も不安定になる可能性があります。</a:t>
            </a:r>
          </a:p>
          <a:p>
            <a:r>
              <a:rPr kumimoji="1" lang="ja-JP" altLang="en-US" sz="1600" dirty="0">
                <a:latin typeface="UD デジタル 教科書体 NK-R" panose="02020400000000000000" pitchFamily="18" charset="-128"/>
                <a:ea typeface="UD デジタル 教科書体 NK-R" panose="02020400000000000000" pitchFamily="18" charset="-128"/>
              </a:rPr>
              <a:t>・複数の端末（</a:t>
            </a:r>
            <a:r>
              <a:rPr kumimoji="1" lang="en-US" altLang="ja-JP" sz="1600" dirty="0">
                <a:latin typeface="UD デジタル 教科書体 NK-R" panose="02020400000000000000" pitchFamily="18" charset="-128"/>
                <a:ea typeface="UD デジタル 教科書体 NK-R" panose="02020400000000000000" pitchFamily="18" charset="-128"/>
              </a:rPr>
              <a:t>PC</a:t>
            </a:r>
            <a:r>
              <a:rPr kumimoji="1" lang="ja-JP" altLang="en-US" sz="1600" dirty="0">
                <a:latin typeface="UD デジタル 教科書体 NK-R" panose="02020400000000000000" pitchFamily="18" charset="-128"/>
                <a:ea typeface="UD デジタル 教科書体 NK-R" panose="02020400000000000000" pitchFamily="18" charset="-128"/>
              </a:rPr>
              <a:t>・スマートフォン・タブレット等）で同時に「</a:t>
            </a:r>
            <a:r>
              <a:rPr kumimoji="1" lang="en-US" altLang="ja-JP" sz="1600" dirty="0" err="1">
                <a:latin typeface="UD デジタル 教科書体 NK-R" panose="02020400000000000000" pitchFamily="18" charset="-128"/>
                <a:ea typeface="UD デジタル 教科書体 NK-R" panose="02020400000000000000" pitchFamily="18" charset="-128"/>
              </a:rPr>
              <a:t>hosei-wifi</a:t>
            </a:r>
            <a:r>
              <a:rPr kumimoji="1" lang="ja-JP" altLang="en-US" sz="1600" dirty="0">
                <a:latin typeface="UD デジタル 教科書体 NK-R" panose="02020400000000000000" pitchFamily="18" charset="-128"/>
                <a:ea typeface="UD デジタル 教科書体 NK-R" panose="02020400000000000000" pitchFamily="18" charset="-128"/>
              </a:rPr>
              <a:t>」に接続しない</a:t>
            </a:r>
          </a:p>
          <a:p>
            <a:r>
              <a:rPr kumimoji="1" lang="ja-JP" altLang="en-US" sz="1600" dirty="0">
                <a:latin typeface="UD デジタル 教科書体 NK-R" panose="02020400000000000000" pitchFamily="18" charset="-128"/>
                <a:ea typeface="UD デジタル 教科書体 NK-R" panose="02020400000000000000" pitchFamily="18" charset="-128"/>
              </a:rPr>
              <a:t>・複数の端末（</a:t>
            </a:r>
            <a:r>
              <a:rPr kumimoji="1" lang="en-US" altLang="ja-JP" sz="1600" dirty="0">
                <a:latin typeface="UD デジタル 教科書体 NK-R" panose="02020400000000000000" pitchFamily="18" charset="-128"/>
                <a:ea typeface="UD デジタル 教科書体 NK-R" panose="02020400000000000000" pitchFamily="18" charset="-128"/>
              </a:rPr>
              <a:t>PC</a:t>
            </a:r>
            <a:r>
              <a:rPr kumimoji="1" lang="ja-JP" altLang="en-US" sz="1600" dirty="0">
                <a:latin typeface="UD デジタル 教科書体 NK-R" panose="02020400000000000000" pitchFamily="18" charset="-128"/>
                <a:ea typeface="UD デジタル 教科書体 NK-R" panose="02020400000000000000" pitchFamily="18" charset="-128"/>
              </a:rPr>
              <a:t>・スマートフォン・タブレット等）で同時に学習支援システムを開かない</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・昼休み時の食堂や学生ホール等、混み合う時間帯、場所は避けて利用する</a:t>
            </a:r>
          </a:p>
        </p:txBody>
      </p:sp>
      <p:sp>
        <p:nvSpPr>
          <p:cNvPr id="7" name="正方形/長方形 6">
            <a:extLst>
              <a:ext uri="{FF2B5EF4-FFF2-40B4-BE49-F238E27FC236}">
                <a16:creationId xmlns:a16="http://schemas.microsoft.com/office/drawing/2014/main" id="{65D8570D-FB13-9566-063E-C42EB41C360D}"/>
              </a:ext>
            </a:extLst>
          </p:cNvPr>
          <p:cNvSpPr/>
          <p:nvPr/>
        </p:nvSpPr>
        <p:spPr>
          <a:xfrm>
            <a:off x="718456" y="477181"/>
            <a:ext cx="10755086" cy="1029402"/>
          </a:xfrm>
          <a:prstGeom prst="rect">
            <a:avLst/>
          </a:prstGeom>
          <a:solidFill>
            <a:srgbClr val="FFFF00"/>
          </a:solidFill>
          <a:ln w="28575">
            <a:solidFill>
              <a:srgbClr val="FF0000"/>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kumimoji="1" lang="ja-JP" altLang="en-US" sz="2400" dirty="0">
                <a:solidFill>
                  <a:srgbClr val="FF0000"/>
                </a:solidFill>
                <a:latin typeface="UD デジタル 教科書体 NK-R" panose="02020400000000000000" pitchFamily="18" charset="-128"/>
                <a:ea typeface="UD デジタル 教科書体 NK-R" panose="02020400000000000000" pitchFamily="18" charset="-128"/>
              </a:rPr>
              <a:t>出席登録・試験・レポート提出等が正しく行われず</a:t>
            </a:r>
            <a:endParaRPr kumimoji="1" lang="en-US" altLang="ja-JP" sz="2400" dirty="0">
              <a:solidFill>
                <a:srgbClr val="FF0000"/>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2400" dirty="0">
                <a:solidFill>
                  <a:srgbClr val="FF0000"/>
                </a:solidFill>
                <a:latin typeface="UD デジタル 教科書体 NK-R" panose="02020400000000000000" pitchFamily="18" charset="-128"/>
                <a:ea typeface="UD デジタル 教科書体 NK-R" panose="02020400000000000000" pitchFamily="18" charset="-128"/>
              </a:rPr>
              <a:t>不利益を被ることが無いよう、以下の注意事項を必ず確認してください。</a:t>
            </a:r>
          </a:p>
        </p:txBody>
      </p:sp>
    </p:spTree>
    <p:extLst>
      <p:ext uri="{BB962C8B-B14F-4D97-AF65-F5344CB8AC3E}">
        <p14:creationId xmlns:p14="http://schemas.microsoft.com/office/powerpoint/2010/main" val="29773969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A7197-F313-381C-820F-3AB0FC8393AA}"/>
            </a:ext>
          </a:extLst>
        </p:cNvPr>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B2F71930-DD2A-56FF-25C3-24EDA9A37D0C}"/>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95" imgH="394" progId="TCLayout.ActiveDocument.1">
                  <p:embed/>
                </p:oleObj>
              </mc:Choice>
              <mc:Fallback>
                <p:oleObj name="think-cell スライド" r:id="rId4" imgW="395" imgH="394" progId="TCLayout.ActiveDocument.1">
                  <p:embed/>
                  <p:pic>
                    <p:nvPicPr>
                      <p:cNvPr id="8" name="オブジェクト 7" hidden="1">
                        <a:extLst>
                          <a:ext uri="{FF2B5EF4-FFF2-40B4-BE49-F238E27FC236}">
                            <a16:creationId xmlns:a16="http://schemas.microsoft.com/office/drawing/2014/main" id="{4BB4AEAE-B4A4-4B77-8CEA-F816C5762886}"/>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5" name="スライド番号プレースホルダー 4">
            <a:extLst>
              <a:ext uri="{FF2B5EF4-FFF2-40B4-BE49-F238E27FC236}">
                <a16:creationId xmlns:a16="http://schemas.microsoft.com/office/drawing/2014/main" id="{3EE12CEE-1C73-B030-94B0-658FB0EE30CB}"/>
              </a:ext>
            </a:extLst>
          </p:cNvPr>
          <p:cNvSpPr txBox="1">
            <a:spLocks/>
          </p:cNvSpPr>
          <p:nvPr/>
        </p:nvSpPr>
        <p:spPr>
          <a:xfrm>
            <a:off x="11618997" y="6237312"/>
            <a:ext cx="540544"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2F438C8-8069-4F24-9685-E72734149F7B}" type="slidenum">
              <a:rPr lang="ja-JP" altLang="en-US" sz="1400" smtClean="0">
                <a:solidFill>
                  <a:srgbClr val="002060"/>
                </a:solidFill>
                <a:latin typeface="Meiryo UI" panose="020B0604030504040204" pitchFamily="50" charset="-128"/>
                <a:ea typeface="Meiryo UI" panose="020B0604030504040204" pitchFamily="50" charset="-128"/>
              </a:rPr>
              <a:pPr/>
              <a:t>3</a:t>
            </a:fld>
            <a:endParaRPr lang="ja-JP" altLang="en-US" sz="1400" dirty="0">
              <a:solidFill>
                <a:srgbClr val="002060"/>
              </a:solidFill>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40115432-01FF-ABF0-0AB8-0D8FE0E3F943}"/>
              </a:ext>
            </a:extLst>
          </p:cNvPr>
          <p:cNvPicPr>
            <a:picLocks noChangeAspect="1"/>
          </p:cNvPicPr>
          <p:nvPr/>
        </p:nvPicPr>
        <p:blipFill>
          <a:blip r:embed="rId6"/>
          <a:stretch>
            <a:fillRect/>
          </a:stretch>
        </p:blipFill>
        <p:spPr>
          <a:xfrm>
            <a:off x="1" y="6590031"/>
            <a:ext cx="12197644" cy="272203"/>
          </a:xfrm>
          <a:prstGeom prst="rect">
            <a:avLst/>
          </a:prstGeom>
        </p:spPr>
      </p:pic>
      <p:sp>
        <p:nvSpPr>
          <p:cNvPr id="4" name="テキスト プレースホルダー 6">
            <a:extLst>
              <a:ext uri="{FF2B5EF4-FFF2-40B4-BE49-F238E27FC236}">
                <a16:creationId xmlns:a16="http://schemas.microsoft.com/office/drawing/2014/main" id="{A3349A69-2B65-B7FA-0511-A66893C94BC4}"/>
              </a:ext>
            </a:extLst>
          </p:cNvPr>
          <p:cNvSpPr txBox="1">
            <a:spLocks/>
          </p:cNvSpPr>
          <p:nvPr/>
        </p:nvSpPr>
        <p:spPr bwMode="gray">
          <a:xfrm>
            <a:off x="285700" y="94004"/>
            <a:ext cx="11626246" cy="6458521"/>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0"/>
              </a:spcBef>
              <a:buFont typeface="Arial" panose="020B0604020202020204" pitchFamily="34" charset="0"/>
              <a:buChar char="•"/>
              <a:defRPr kumimoji="1" sz="4000" kern="1200" cap="none" baseline="0">
                <a:solidFill>
                  <a:srgbClr val="00B050"/>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ja-JP" altLang="en-US" sz="1200" dirty="0">
              <a:solidFill>
                <a:schemeClr val="tx1"/>
              </a:solidFill>
            </a:endParaRPr>
          </a:p>
        </p:txBody>
      </p:sp>
      <p:sp>
        <p:nvSpPr>
          <p:cNvPr id="6" name="テキスト ボックス 5">
            <a:extLst>
              <a:ext uri="{FF2B5EF4-FFF2-40B4-BE49-F238E27FC236}">
                <a16:creationId xmlns:a16="http://schemas.microsoft.com/office/drawing/2014/main" id="{DC7740ED-DF25-0844-F2E1-023914931CBA}"/>
              </a:ext>
            </a:extLst>
          </p:cNvPr>
          <p:cNvSpPr txBox="1"/>
          <p:nvPr/>
        </p:nvSpPr>
        <p:spPr>
          <a:xfrm>
            <a:off x="0" y="557570"/>
            <a:ext cx="12192000" cy="5419945"/>
          </a:xfrm>
          <a:prstGeom prst="rect">
            <a:avLst/>
          </a:prstGeom>
          <a:noFill/>
        </p:spPr>
        <p:txBody>
          <a:bodyPr wrap="square" rtlCol="0">
            <a:spAutoFit/>
          </a:bodyPr>
          <a:lstStyle/>
          <a:p>
            <a:r>
              <a:rPr kumimoji="1" lang="ja-JP" altLang="en-US" sz="2800" b="1" dirty="0">
                <a:solidFill>
                  <a:srgbClr val="293D9B"/>
                </a:solidFill>
                <a:latin typeface="UD デジタル 教科書体 NK-R" panose="02020400000000000000" pitchFamily="18" charset="-128"/>
                <a:ea typeface="UD デジタル 教科書体 NK-R" panose="02020400000000000000" pitchFamily="18" charset="-128"/>
              </a:rPr>
              <a:t>　　＜目次＞</a:t>
            </a:r>
            <a:endParaRPr kumimoji="1" lang="en-US" altLang="ja-JP" sz="2800" b="1" dirty="0">
              <a:solidFill>
                <a:srgbClr val="293D9B"/>
              </a:solidFill>
              <a:latin typeface="UD デジタル 教科書体 NK-R" panose="02020400000000000000" pitchFamily="18" charset="-128"/>
              <a:ea typeface="UD デジタル 教科書体 NK-R" panose="02020400000000000000" pitchFamily="18" charset="-128"/>
            </a:endParaRPr>
          </a:p>
          <a:p>
            <a:endParaRPr kumimoji="1" lang="en-US" altLang="ja-JP" sz="2800" dirty="0">
              <a:latin typeface="UD デジタル 教科書体 NK-R" panose="02020400000000000000" pitchFamily="18" charset="-128"/>
              <a:ea typeface="UD デジタル 教科書体 NK-R" panose="02020400000000000000" pitchFamily="18" charset="-128"/>
            </a:endParaRPr>
          </a:p>
          <a:p>
            <a:pPr>
              <a:lnSpc>
                <a:spcPct val="150000"/>
              </a:lnSpc>
            </a:pPr>
            <a:r>
              <a:rPr kumimoji="1" lang="ja-JP" altLang="en-US" sz="2800" b="1" dirty="0">
                <a:latin typeface="UD デジタル 教科書体 NK-R" panose="02020400000000000000" pitchFamily="18" charset="-128"/>
                <a:ea typeface="UD デジタル 教科書体 NK-R" panose="02020400000000000000" pitchFamily="18" charset="-128"/>
              </a:rPr>
              <a:t>　　１　ポータル（</a:t>
            </a:r>
            <a:r>
              <a:rPr kumimoji="1" lang="en-US" altLang="ja-JP" sz="2800" b="1" dirty="0" err="1">
                <a:latin typeface="UD デジタル 教科書体 NK-R" panose="02020400000000000000" pitchFamily="18" charset="-128"/>
                <a:ea typeface="UD デジタル 教科書体 NK-R" panose="02020400000000000000" pitchFamily="18" charset="-128"/>
              </a:rPr>
              <a:t>Hoppii</a:t>
            </a:r>
            <a:r>
              <a:rPr kumimoji="1" lang="ja-JP" altLang="en-US" sz="2800" b="1" dirty="0">
                <a:latin typeface="UD デジタル 教科書体 NK-R" panose="02020400000000000000" pitchFamily="18" charset="-128"/>
                <a:ea typeface="UD デジタル 教科書体 NK-R" panose="02020400000000000000" pitchFamily="18" charset="-128"/>
              </a:rPr>
              <a:t>）・学習支援</a:t>
            </a:r>
            <a:r>
              <a:rPr lang="ja-JP" altLang="en-US" sz="2800" b="1" dirty="0">
                <a:latin typeface="UD デジタル 教科書体 NK-R" panose="02020400000000000000" pitchFamily="18" charset="-128"/>
                <a:ea typeface="UD デジタル 教科書体 NK-R" panose="02020400000000000000" pitchFamily="18" charset="-128"/>
              </a:rPr>
              <a:t>システム（</a:t>
            </a:r>
            <a:r>
              <a:rPr lang="en-US" altLang="ja-JP" sz="2800" b="1" dirty="0" err="1">
                <a:latin typeface="UD デジタル 教科書体 NK-R" panose="02020400000000000000" pitchFamily="18" charset="-128"/>
                <a:ea typeface="UD デジタル 教科書体 NK-R" panose="02020400000000000000" pitchFamily="18" charset="-128"/>
              </a:rPr>
              <a:t>WebClass</a:t>
            </a:r>
            <a:r>
              <a:rPr lang="ja-JP" altLang="en-US" sz="2800" b="1" dirty="0">
                <a:latin typeface="UD デジタル 教科書体 NK-R" panose="02020400000000000000" pitchFamily="18" charset="-128"/>
                <a:ea typeface="UD デジタル 教科書体 NK-R" panose="02020400000000000000" pitchFamily="18" charset="-128"/>
              </a:rPr>
              <a:t>）とは</a:t>
            </a:r>
            <a:endParaRPr lang="en-US" altLang="ja-JP" sz="3200" b="1" dirty="0">
              <a:latin typeface="UD デジタル 教科書体 NK-R" panose="02020400000000000000" pitchFamily="18" charset="-128"/>
              <a:ea typeface="UD デジタル 教科書体 NK-R" panose="02020400000000000000" pitchFamily="18" charset="-128"/>
            </a:endParaRPr>
          </a:p>
          <a:p>
            <a:pPr>
              <a:lnSpc>
                <a:spcPct val="150000"/>
              </a:lnSpc>
            </a:pPr>
            <a:r>
              <a:rPr kumimoji="1" lang="ja-JP" altLang="en-US" sz="2800" b="1" dirty="0">
                <a:latin typeface="UD デジタル 教科書体 NK-R" panose="02020400000000000000" pitchFamily="18" charset="-128"/>
                <a:ea typeface="UD デジタル 教科書体 NK-R" panose="02020400000000000000" pitchFamily="18" charset="-128"/>
              </a:rPr>
              <a:t>　　２　ログイン方法</a:t>
            </a:r>
            <a:endParaRPr kumimoji="1" lang="en-US" altLang="ja-JP" sz="2800" b="1" dirty="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2800" b="1" dirty="0">
                <a:latin typeface="UD デジタル 教科書体 NK-R" panose="02020400000000000000" pitchFamily="18" charset="-128"/>
                <a:ea typeface="UD デジタル 教科書体 NK-R" panose="02020400000000000000" pitchFamily="18" charset="-128"/>
              </a:rPr>
              <a:t>　　３　授業の仮登録方法</a:t>
            </a:r>
            <a:endParaRPr lang="en-US" altLang="ja-JP" sz="2800" b="1" dirty="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2800" b="1" dirty="0">
                <a:latin typeface="UD デジタル 教科書体 NK-R" panose="02020400000000000000" pitchFamily="18" charset="-128"/>
                <a:ea typeface="UD デジタル 教科書体 NK-R" panose="02020400000000000000" pitchFamily="18" charset="-128"/>
              </a:rPr>
              <a:t>　　４　授業情報の確認方法</a:t>
            </a:r>
            <a:endParaRPr lang="en-US" altLang="ja-JP" sz="2800" b="1" dirty="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2800" b="1" dirty="0">
                <a:latin typeface="UD デジタル 教科書体 NK-R" panose="02020400000000000000" pitchFamily="18" charset="-128"/>
                <a:ea typeface="UD デジタル 教科書体 NK-R" panose="02020400000000000000" pitchFamily="18" charset="-128"/>
              </a:rPr>
              <a:t>　　５　資料・課題の確認方法</a:t>
            </a:r>
            <a:endParaRPr lang="en-US" altLang="ja-JP" sz="2800" b="1" dirty="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2800" b="1" dirty="0">
                <a:latin typeface="UD デジタル 教科書体 NK-R" panose="02020400000000000000" pitchFamily="18" charset="-128"/>
                <a:ea typeface="UD デジタル 教科書体 NK-R" panose="02020400000000000000" pitchFamily="18" charset="-128"/>
              </a:rPr>
              <a:t>　　</a:t>
            </a:r>
            <a:r>
              <a:rPr lang="en-US" altLang="ja-JP" sz="2800" b="1" dirty="0">
                <a:latin typeface="UD デジタル 教科書体 NK-R" panose="02020400000000000000" pitchFamily="18" charset="-128"/>
                <a:ea typeface="UD デジタル 教科書体 NK-R" panose="02020400000000000000" pitchFamily="18" charset="-128"/>
              </a:rPr>
              <a:t>6</a:t>
            </a:r>
            <a:r>
              <a:rPr lang="ja-JP" altLang="en-US" sz="2800" b="1" dirty="0">
                <a:latin typeface="UD デジタル 教科書体 NK-R" panose="02020400000000000000" pitchFamily="18" charset="-128"/>
                <a:ea typeface="UD デジタル 教科書体 NK-R" panose="02020400000000000000" pitchFamily="18" charset="-128"/>
              </a:rPr>
              <a:t>　大学からのお知らせの確認方法</a:t>
            </a:r>
            <a:endParaRPr lang="en-US" altLang="ja-JP" sz="2800" b="1" dirty="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2800" b="1" dirty="0">
                <a:latin typeface="UD デジタル 教科書体 NK-R" panose="02020400000000000000" pitchFamily="18" charset="-128"/>
                <a:ea typeface="UD デジタル 教科書体 NK-R" panose="02020400000000000000" pitchFamily="18" charset="-128"/>
              </a:rPr>
              <a:t>　　</a:t>
            </a:r>
            <a:r>
              <a:rPr lang="en-US" altLang="ja-JP" sz="2800" b="1" dirty="0">
                <a:latin typeface="UD デジタル 教科書体 NK-R" panose="02020400000000000000" pitchFamily="18" charset="-128"/>
                <a:ea typeface="UD デジタル 教科書体 NK-R" panose="02020400000000000000" pitchFamily="18" charset="-128"/>
              </a:rPr>
              <a:t>7</a:t>
            </a:r>
            <a:r>
              <a:rPr lang="ja-JP" altLang="en-US" sz="2800" b="1" dirty="0">
                <a:latin typeface="UD デジタル 教科書体 NK-R" panose="02020400000000000000" pitchFamily="18" charset="-128"/>
                <a:ea typeface="UD デジタル 教科書体 NK-R" panose="02020400000000000000" pitchFamily="18" charset="-128"/>
              </a:rPr>
              <a:t>　操作マニュアル・問い合わせ先</a:t>
            </a:r>
            <a:endParaRPr lang="en-US" altLang="ja-JP" sz="2800" b="1"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725203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4BB4AEAE-B4A4-4B77-8CEA-F816C5762886}"/>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95" imgH="394" progId="TCLayout.ActiveDocument.1">
                  <p:embed/>
                </p:oleObj>
              </mc:Choice>
              <mc:Fallback>
                <p:oleObj name="think-cell スライド" r:id="rId4" imgW="395" imgH="394" progId="TCLayout.ActiveDocument.1">
                  <p:embed/>
                  <p:pic>
                    <p:nvPicPr>
                      <p:cNvPr id="8" name="オブジェクト 7" hidden="1">
                        <a:extLst>
                          <a:ext uri="{FF2B5EF4-FFF2-40B4-BE49-F238E27FC236}">
                            <a16:creationId xmlns:a16="http://schemas.microsoft.com/office/drawing/2014/main" id="{4BB4AEAE-B4A4-4B77-8CEA-F816C5762886}"/>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5" name="スライド番号プレースホルダー 4">
            <a:extLst>
              <a:ext uri="{FF2B5EF4-FFF2-40B4-BE49-F238E27FC236}">
                <a16:creationId xmlns:a16="http://schemas.microsoft.com/office/drawing/2014/main" id="{85D36DBA-4847-40A2-B12D-3AD56B0CAFE3}"/>
              </a:ext>
            </a:extLst>
          </p:cNvPr>
          <p:cNvSpPr txBox="1">
            <a:spLocks/>
          </p:cNvSpPr>
          <p:nvPr/>
        </p:nvSpPr>
        <p:spPr>
          <a:xfrm>
            <a:off x="11618997" y="6237312"/>
            <a:ext cx="540544"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2F438C8-8069-4F24-9685-E72734149F7B}" type="slidenum">
              <a:rPr lang="ja-JP" altLang="en-US" sz="1400" smtClean="0">
                <a:solidFill>
                  <a:srgbClr val="002060"/>
                </a:solidFill>
                <a:latin typeface="Meiryo UI" panose="020B0604030504040204" pitchFamily="50" charset="-128"/>
                <a:ea typeface="Meiryo UI" panose="020B0604030504040204" pitchFamily="50" charset="-128"/>
              </a:rPr>
              <a:pPr/>
              <a:t>4</a:t>
            </a:fld>
            <a:endParaRPr lang="ja-JP" altLang="en-US" sz="1400" dirty="0">
              <a:solidFill>
                <a:srgbClr val="002060"/>
              </a:solidFill>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E2063D94-B3C3-4D8B-82CC-1942CF3A6387}"/>
              </a:ext>
            </a:extLst>
          </p:cNvPr>
          <p:cNvPicPr>
            <a:picLocks noChangeAspect="1"/>
          </p:cNvPicPr>
          <p:nvPr/>
        </p:nvPicPr>
        <p:blipFill>
          <a:blip r:embed="rId6"/>
          <a:stretch>
            <a:fillRect/>
          </a:stretch>
        </p:blipFill>
        <p:spPr>
          <a:xfrm>
            <a:off x="1" y="6590031"/>
            <a:ext cx="12197644" cy="272203"/>
          </a:xfrm>
          <a:prstGeom prst="rect">
            <a:avLst/>
          </a:prstGeom>
        </p:spPr>
      </p:pic>
      <p:sp>
        <p:nvSpPr>
          <p:cNvPr id="4" name="テキスト プレースホルダー 6">
            <a:extLst>
              <a:ext uri="{FF2B5EF4-FFF2-40B4-BE49-F238E27FC236}">
                <a16:creationId xmlns:a16="http://schemas.microsoft.com/office/drawing/2014/main" id="{42D19C2A-6BB8-6AC2-0360-5FB17A397605}"/>
              </a:ext>
            </a:extLst>
          </p:cNvPr>
          <p:cNvSpPr txBox="1">
            <a:spLocks/>
          </p:cNvSpPr>
          <p:nvPr/>
        </p:nvSpPr>
        <p:spPr bwMode="gray">
          <a:xfrm>
            <a:off x="285700" y="94004"/>
            <a:ext cx="11626246" cy="6458521"/>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0"/>
              </a:spcBef>
              <a:buFont typeface="Arial" panose="020B0604020202020204" pitchFamily="34" charset="0"/>
              <a:buChar char="•"/>
              <a:defRPr kumimoji="1" sz="4000" kern="1200" cap="none" baseline="0">
                <a:solidFill>
                  <a:srgbClr val="00B050"/>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ja-JP" altLang="en-US" sz="1200" dirty="0">
              <a:solidFill>
                <a:schemeClr val="tx1"/>
              </a:solidFill>
            </a:endParaRPr>
          </a:p>
        </p:txBody>
      </p:sp>
      <p:sp>
        <p:nvSpPr>
          <p:cNvPr id="6" name="テキスト ボックス 5">
            <a:extLst>
              <a:ext uri="{FF2B5EF4-FFF2-40B4-BE49-F238E27FC236}">
                <a16:creationId xmlns:a16="http://schemas.microsoft.com/office/drawing/2014/main" id="{3790AC11-8CAC-359F-B2EB-C1853E396F8D}"/>
              </a:ext>
            </a:extLst>
          </p:cNvPr>
          <p:cNvSpPr txBox="1"/>
          <p:nvPr/>
        </p:nvSpPr>
        <p:spPr>
          <a:xfrm>
            <a:off x="-5644" y="13427"/>
            <a:ext cx="12197644" cy="680186"/>
          </a:xfrm>
          <a:prstGeom prst="rect">
            <a:avLst/>
          </a:prstGeom>
          <a:noFill/>
        </p:spPr>
        <p:txBody>
          <a:bodyPr wrap="square" rtlCol="0">
            <a:spAutoFit/>
          </a:bodyPr>
          <a:lstStyle/>
          <a:p>
            <a:pPr>
              <a:lnSpc>
                <a:spcPct val="150000"/>
              </a:lnSpc>
            </a:pPr>
            <a:r>
              <a:rPr kumimoji="1" lang="ja-JP" altLang="en-US" sz="2800" dirty="0">
                <a:latin typeface="UD デジタル 教科書体 NK-R" panose="02020400000000000000" pitchFamily="18" charset="-128"/>
                <a:ea typeface="UD デジタル 教科書体 NK-R" panose="02020400000000000000" pitchFamily="18" charset="-128"/>
              </a:rPr>
              <a:t>１　ポータル（</a:t>
            </a:r>
            <a:r>
              <a:rPr kumimoji="1" lang="en-US" altLang="ja-JP" sz="2800" dirty="0" err="1">
                <a:latin typeface="UD デジタル 教科書体 NK-R" panose="02020400000000000000" pitchFamily="18" charset="-128"/>
                <a:ea typeface="UD デジタル 教科書体 NK-R" panose="02020400000000000000" pitchFamily="18" charset="-128"/>
              </a:rPr>
              <a:t>Hoppii</a:t>
            </a:r>
            <a:r>
              <a:rPr kumimoji="1" lang="ja-JP" altLang="en-US" sz="2800" dirty="0">
                <a:latin typeface="UD デジタル 教科書体 NK-R" panose="02020400000000000000" pitchFamily="18" charset="-128"/>
                <a:ea typeface="UD デジタル 教科書体 NK-R" panose="02020400000000000000" pitchFamily="18" charset="-128"/>
              </a:rPr>
              <a:t>）・学習支援</a:t>
            </a:r>
            <a:r>
              <a:rPr lang="ja-JP" altLang="en-US" sz="2800" dirty="0">
                <a:latin typeface="UD デジタル 教科書体 NK-R" panose="02020400000000000000" pitchFamily="18" charset="-128"/>
                <a:ea typeface="UD デジタル 教科書体 NK-R" panose="02020400000000000000" pitchFamily="18" charset="-128"/>
              </a:rPr>
              <a:t>システム（</a:t>
            </a:r>
            <a:r>
              <a:rPr lang="en-US" altLang="ja-JP" sz="2800" dirty="0" err="1">
                <a:latin typeface="UD デジタル 教科書体 NK-R" panose="02020400000000000000" pitchFamily="18" charset="-128"/>
                <a:ea typeface="UD デジタル 教科書体 NK-R" panose="02020400000000000000" pitchFamily="18" charset="-128"/>
              </a:rPr>
              <a:t>WebClass</a:t>
            </a:r>
            <a:r>
              <a:rPr lang="ja-JP" altLang="en-US" sz="2800" dirty="0">
                <a:latin typeface="UD デジタル 教科書体 NK-R" panose="02020400000000000000" pitchFamily="18" charset="-128"/>
                <a:ea typeface="UD デジタル 教科書体 NK-R" panose="02020400000000000000" pitchFamily="18" charset="-128"/>
              </a:rPr>
              <a:t>）とは</a:t>
            </a:r>
            <a:endParaRPr lang="en-US" altLang="ja-JP" sz="3200" dirty="0">
              <a:latin typeface="UD デジタル 教科書体 NK-R" panose="02020400000000000000" pitchFamily="18" charset="-128"/>
              <a:ea typeface="UD デジタル 教科書体 NK-R" panose="02020400000000000000" pitchFamily="18" charset="-128"/>
            </a:endParaRPr>
          </a:p>
        </p:txBody>
      </p:sp>
      <p:sp>
        <p:nvSpPr>
          <p:cNvPr id="16" name="テキスト ボックス 15">
            <a:extLst>
              <a:ext uri="{FF2B5EF4-FFF2-40B4-BE49-F238E27FC236}">
                <a16:creationId xmlns:a16="http://schemas.microsoft.com/office/drawing/2014/main" id="{81E19D88-1C8F-8D28-38C9-D747DA818AE5}"/>
              </a:ext>
            </a:extLst>
          </p:cNvPr>
          <p:cNvSpPr txBox="1"/>
          <p:nvPr/>
        </p:nvSpPr>
        <p:spPr>
          <a:xfrm>
            <a:off x="308377" y="1925794"/>
            <a:ext cx="11692468" cy="1908215"/>
          </a:xfrm>
          <a:prstGeom prst="rect">
            <a:avLst/>
          </a:prstGeom>
          <a:noFill/>
        </p:spPr>
        <p:txBody>
          <a:bodyPr wrap="square" rtlCol="0">
            <a:spAutoFit/>
          </a:bodyPr>
          <a:lstStyle/>
          <a:p>
            <a:r>
              <a:rPr kumimoji="1" lang="ja-JP" altLang="en-US" sz="2800" b="1" dirty="0">
                <a:latin typeface="UD デジタル 教科書体 NK-R" panose="02020400000000000000" pitchFamily="18" charset="-128"/>
                <a:ea typeface="UD デジタル 教科書体 NK-R" panose="02020400000000000000" pitchFamily="18" charset="-128"/>
              </a:rPr>
              <a:t>①ポータル（</a:t>
            </a:r>
            <a:r>
              <a:rPr kumimoji="1" lang="en-US" altLang="ja-JP" sz="2800" b="1" dirty="0" err="1">
                <a:latin typeface="UD デジタル 教科書体 NK-R" panose="02020400000000000000" pitchFamily="18" charset="-128"/>
                <a:ea typeface="UD デジタル 教科書体 NK-R" panose="02020400000000000000" pitchFamily="18" charset="-128"/>
              </a:rPr>
              <a:t>Hoppii</a:t>
            </a:r>
            <a:r>
              <a:rPr kumimoji="1" lang="ja-JP" altLang="en-US" b="1" dirty="0">
                <a:latin typeface="UD デジタル 教科書体 NK-R" panose="02020400000000000000" pitchFamily="18" charset="-128"/>
                <a:ea typeface="UD デジタル 教科書体 NK-R" panose="02020400000000000000" pitchFamily="18" charset="-128"/>
              </a:rPr>
              <a:t>）</a:t>
            </a:r>
            <a:r>
              <a:rPr kumimoji="1" lang="en-US" altLang="ja-JP" b="1" dirty="0">
                <a:latin typeface="UD デジタル 教科書体 NK-R" panose="02020400000000000000" pitchFamily="18" charset="-128"/>
                <a:ea typeface="UD デジタル 教科書体 NK-R" panose="02020400000000000000" pitchFamily="18" charset="-128"/>
              </a:rPr>
              <a:t> </a:t>
            </a:r>
            <a:r>
              <a:rPr kumimoji="1" lang="ja-JP" altLang="en-US" b="1" dirty="0">
                <a:latin typeface="UD デジタル 教科書体 NK-R" panose="02020400000000000000" pitchFamily="18" charset="-128"/>
                <a:ea typeface="UD デジタル 教科書体 NK-R" panose="02020400000000000000" pitchFamily="18" charset="-128"/>
              </a:rPr>
              <a:t>　</a:t>
            </a:r>
            <a:r>
              <a:rPr lang="en-US" altLang="ja-JP" u="sng" dirty="0">
                <a:solidFill>
                  <a:srgbClr val="0563C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https://hoppii2025.hosei.ac.jp</a:t>
            </a:r>
            <a:endParaRPr kumimoji="1" lang="en-US" altLang="ja-JP" sz="2800" b="1"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統合認証</a:t>
            </a:r>
            <a:r>
              <a:rPr lang="en-US" altLang="ja-JP" dirty="0">
                <a:latin typeface="UD デジタル 教科書体 NK-R" panose="02020400000000000000" pitchFamily="18" charset="-128"/>
                <a:ea typeface="UD デジタル 教科書体 NK-R" panose="02020400000000000000" pitchFamily="18" charset="-128"/>
              </a:rPr>
              <a:t>ID</a:t>
            </a:r>
            <a:r>
              <a:rPr lang="ja-JP" altLang="en-US" dirty="0">
                <a:latin typeface="UD デジタル 教科書体 NK-R" panose="02020400000000000000" pitchFamily="18" charset="-128"/>
                <a:ea typeface="UD デジタル 教科書体 NK-R" panose="02020400000000000000" pitchFamily="18" charset="-128"/>
              </a:rPr>
              <a:t>でログイン後、以下のことができます。</a:t>
            </a:r>
            <a:endParaRPr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・時間割：授業の仮登録をする、受講している授業の講義内情報を確認する</a:t>
            </a:r>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a:t>
            </a:r>
            <a:r>
              <a:rPr lang="en-US" altLang="ja-JP" dirty="0">
                <a:latin typeface="UD デジタル 教科書体 NK-R" panose="02020400000000000000" pitchFamily="18" charset="-128"/>
                <a:ea typeface="UD デジタル 教科書体 NK-R" panose="02020400000000000000" pitchFamily="18" charset="-128"/>
              </a:rPr>
              <a:t>Web</a:t>
            </a:r>
            <a:r>
              <a:rPr lang="ja-JP" altLang="en-US" dirty="0">
                <a:latin typeface="UD デジタル 教科書体 NK-R" panose="02020400000000000000" pitchFamily="18" charset="-128"/>
                <a:ea typeface="UD デジタル 教科書体 NK-R" panose="02020400000000000000" pitchFamily="18" charset="-128"/>
              </a:rPr>
              <a:t>掲示板：大学からのお知らせを確認する</a:t>
            </a:r>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・メッセージ：大学・授業に関する各種お知らせを確認する</a:t>
            </a:r>
            <a:endParaRPr lang="en-US" altLang="ja-JP" dirty="0">
              <a:latin typeface="UD デジタル 教科書体 NK-R" panose="02020400000000000000" pitchFamily="18" charset="-128"/>
              <a:ea typeface="UD デジタル 教科書体 NK-R" panose="02020400000000000000" pitchFamily="18" charset="-128"/>
            </a:endParaRPr>
          </a:p>
        </p:txBody>
      </p:sp>
      <p:sp>
        <p:nvSpPr>
          <p:cNvPr id="18" name="テキスト ボックス 17">
            <a:extLst>
              <a:ext uri="{FF2B5EF4-FFF2-40B4-BE49-F238E27FC236}">
                <a16:creationId xmlns:a16="http://schemas.microsoft.com/office/drawing/2014/main" id="{E1352BD9-858D-8862-8A77-33EA7024ECCC}"/>
              </a:ext>
            </a:extLst>
          </p:cNvPr>
          <p:cNvSpPr txBox="1"/>
          <p:nvPr/>
        </p:nvSpPr>
        <p:spPr>
          <a:xfrm>
            <a:off x="308377" y="4305668"/>
            <a:ext cx="10126238" cy="2185214"/>
          </a:xfrm>
          <a:prstGeom prst="rect">
            <a:avLst/>
          </a:prstGeom>
          <a:noFill/>
        </p:spPr>
        <p:txBody>
          <a:bodyPr wrap="square" rtlCol="0">
            <a:spAutoFit/>
          </a:bodyPr>
          <a:lstStyle/>
          <a:p>
            <a:r>
              <a:rPr lang="ja-JP" altLang="en-US" sz="2800" b="1" dirty="0">
                <a:latin typeface="UD デジタル 教科書体 NK-R" panose="02020400000000000000" pitchFamily="18" charset="-128"/>
                <a:ea typeface="UD デジタル 教科書体 NK-R" panose="02020400000000000000" pitchFamily="18" charset="-128"/>
              </a:rPr>
              <a:t>②</a:t>
            </a:r>
            <a:r>
              <a:rPr kumimoji="1" lang="ja-JP" altLang="en-US" sz="2800" b="1" dirty="0">
                <a:latin typeface="UD デジタル 教科書体 NK-R" panose="02020400000000000000" pitchFamily="18" charset="-128"/>
                <a:ea typeface="UD デジタル 教科書体 NK-R" panose="02020400000000000000" pitchFamily="18" charset="-128"/>
              </a:rPr>
              <a:t>学習支援システム（</a:t>
            </a:r>
            <a:r>
              <a:rPr kumimoji="1" lang="en-US" altLang="ja-JP" sz="2800" b="1" dirty="0" err="1">
                <a:latin typeface="UD デジタル 教科書体 NK-R" panose="02020400000000000000" pitchFamily="18" charset="-128"/>
                <a:ea typeface="UD デジタル 教科書体 NK-R" panose="02020400000000000000" pitchFamily="18" charset="-128"/>
              </a:rPr>
              <a:t>WebClass</a:t>
            </a:r>
            <a:r>
              <a:rPr kumimoji="1" lang="ja-JP" altLang="en-US" sz="2800" b="1" dirty="0">
                <a:latin typeface="UD デジタル 教科書体 NK-R" panose="02020400000000000000" pitchFamily="18" charset="-128"/>
                <a:ea typeface="UD デジタル 教科書体 NK-R" panose="02020400000000000000" pitchFamily="18" charset="-128"/>
              </a:rPr>
              <a:t>）</a:t>
            </a:r>
            <a:endParaRPr lang="en-US" altLang="ja-JP" b="1"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a:t>
            </a:r>
            <a:r>
              <a:rPr kumimoji="1" lang="en-US" altLang="ja-JP" dirty="0" err="1">
                <a:latin typeface="UD デジタル 教科書体 NK-R" panose="02020400000000000000" pitchFamily="18" charset="-128"/>
                <a:ea typeface="UD デジタル 教科書体 NK-R" panose="02020400000000000000" pitchFamily="18" charset="-128"/>
              </a:rPr>
              <a:t>Hoppii</a:t>
            </a:r>
            <a:r>
              <a:rPr kumimoji="1" lang="ja-JP" altLang="en-US" dirty="0">
                <a:latin typeface="UD デジタル 教科書体 NK-R" panose="02020400000000000000" pitchFamily="18" charset="-128"/>
                <a:ea typeface="UD デジタル 教科書体 NK-R" panose="02020400000000000000" pitchFamily="18" charset="-128"/>
              </a:rPr>
              <a:t>からアクセス</a:t>
            </a:r>
            <a:r>
              <a:rPr lang="ja-JP" altLang="en-US" dirty="0">
                <a:latin typeface="UD デジタル 教科書体 NK-R" panose="02020400000000000000" pitchFamily="18" charset="-128"/>
                <a:ea typeface="UD デジタル 教科書体 NK-R" panose="02020400000000000000" pitchFamily="18" charset="-128"/>
              </a:rPr>
              <a:t>後、以下のことができます。</a:t>
            </a:r>
            <a:endParaRPr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・教材閲覧</a:t>
            </a:r>
            <a:endParaRPr kumimoji="1"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・試験受験</a:t>
            </a:r>
            <a:endParaRPr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・レポート提出</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・出席登録</a:t>
            </a:r>
            <a:endParaRPr lang="en-US" altLang="ja-JP" dirty="0">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a:extLst>
              <a:ext uri="{FF2B5EF4-FFF2-40B4-BE49-F238E27FC236}">
                <a16:creationId xmlns:a16="http://schemas.microsoft.com/office/drawing/2014/main" id="{3A41F234-E70B-FF9F-2493-AFE18BE5489A}"/>
              </a:ext>
            </a:extLst>
          </p:cNvPr>
          <p:cNvSpPr txBox="1"/>
          <p:nvPr/>
        </p:nvSpPr>
        <p:spPr>
          <a:xfrm>
            <a:off x="196801" y="869359"/>
            <a:ext cx="11692468" cy="923330"/>
          </a:xfrm>
          <a:prstGeom prst="rect">
            <a:avLst/>
          </a:prstGeom>
          <a:noFill/>
        </p:spPr>
        <p:txBody>
          <a:bodyPr wrap="square" rtlCol="0">
            <a:spAutoFit/>
          </a:bodyPr>
          <a:lstStyle/>
          <a:p>
            <a:r>
              <a:rPr lang="ja-JP" altLang="en-US" b="1" dirty="0">
                <a:latin typeface="UD デジタル 教科書体 NK-R" panose="02020400000000000000" pitchFamily="18" charset="-128"/>
                <a:ea typeface="UD デジタル 教科書体 NK-R" panose="02020400000000000000" pitchFamily="18" charset="-128"/>
              </a:rPr>
              <a:t>「ポータル（</a:t>
            </a:r>
            <a:r>
              <a:rPr lang="en-US" altLang="ja-JP" b="1" dirty="0" err="1">
                <a:latin typeface="UD デジタル 教科書体 NK-R" panose="02020400000000000000" pitchFamily="18" charset="-128"/>
                <a:ea typeface="UD デジタル 教科書体 NK-R" panose="02020400000000000000" pitchFamily="18" charset="-128"/>
              </a:rPr>
              <a:t>Hoppii</a:t>
            </a:r>
            <a:r>
              <a:rPr lang="ja-JP" altLang="en-US" b="1" dirty="0">
                <a:latin typeface="UD デジタル 教科書体 NK-R" panose="02020400000000000000" pitchFamily="18" charset="-128"/>
                <a:ea typeface="UD デジタル 教科書体 NK-R" panose="02020400000000000000" pitchFamily="18" charset="-128"/>
              </a:rPr>
              <a:t>）」は必要な情報、システムに簡単にアクセスするための入口です。</a:t>
            </a:r>
            <a:br>
              <a:rPr lang="ja-JP" altLang="en-US" b="1" dirty="0">
                <a:latin typeface="UD デジタル 教科書体 NK-R" panose="02020400000000000000" pitchFamily="18" charset="-128"/>
                <a:ea typeface="UD デジタル 教科書体 NK-R" panose="02020400000000000000" pitchFamily="18" charset="-128"/>
              </a:rPr>
            </a:br>
            <a:r>
              <a:rPr lang="ja-JP" altLang="en-US" b="1" dirty="0">
                <a:latin typeface="UD デジタル 教科書体 NK-R" panose="02020400000000000000" pitchFamily="18" charset="-128"/>
                <a:ea typeface="UD デジタル 教科書体 NK-R" panose="02020400000000000000" pitchFamily="18" charset="-128"/>
              </a:rPr>
              <a:t>「学習支援システム（</a:t>
            </a:r>
            <a:r>
              <a:rPr lang="en-US" altLang="ja-JP" b="1" dirty="0" err="1">
                <a:latin typeface="UD デジタル 教科書体 NK-R" panose="02020400000000000000" pitchFamily="18" charset="-128"/>
                <a:ea typeface="UD デジタル 教科書体 NK-R" panose="02020400000000000000" pitchFamily="18" charset="-128"/>
              </a:rPr>
              <a:t>WebClass</a:t>
            </a:r>
            <a:r>
              <a:rPr lang="ja-JP" altLang="en-US" b="1" dirty="0">
                <a:latin typeface="UD デジタル 教科書体 NK-R" panose="02020400000000000000" pitchFamily="18" charset="-128"/>
                <a:ea typeface="UD デジタル 教科書体 NK-R" panose="02020400000000000000" pitchFamily="18" charset="-128"/>
              </a:rPr>
              <a:t>）」は教材閲覧、レポート提出など授業の受講を行います。</a:t>
            </a:r>
            <a:endParaRPr lang="en-US" altLang="ja-JP" b="1" dirty="0">
              <a:latin typeface="UD デジタル 教科書体 NK-R" panose="02020400000000000000" pitchFamily="18" charset="-128"/>
              <a:ea typeface="UD デジタル 教科書体 NK-R" panose="02020400000000000000" pitchFamily="18" charset="-128"/>
            </a:endParaRPr>
          </a:p>
          <a:p>
            <a:r>
              <a:rPr lang="ja-JP" altLang="en-US" b="1" dirty="0">
                <a:latin typeface="UD デジタル 教科書体 NK-R" panose="02020400000000000000" pitchFamily="18" charset="-128"/>
                <a:ea typeface="UD デジタル 教科書体 NK-R" panose="02020400000000000000" pitchFamily="18" charset="-128"/>
              </a:rPr>
              <a:t>法政大学ではこの</a:t>
            </a:r>
            <a:r>
              <a:rPr lang="en-US" altLang="ja-JP" b="1" dirty="0">
                <a:latin typeface="UD デジタル 教科書体 NK-R" panose="02020400000000000000" pitchFamily="18" charset="-128"/>
                <a:ea typeface="UD デジタル 教科書体 NK-R" panose="02020400000000000000" pitchFamily="18" charset="-128"/>
              </a:rPr>
              <a:t>2</a:t>
            </a:r>
            <a:r>
              <a:rPr lang="ja-JP" altLang="en-US" b="1" dirty="0">
                <a:latin typeface="UD デジタル 教科書体 NK-R" panose="02020400000000000000" pitchFamily="18" charset="-128"/>
                <a:ea typeface="UD デジタル 教科書体 NK-R" panose="02020400000000000000" pitchFamily="18" charset="-128"/>
              </a:rPr>
              <a:t>つを組み合わせて利用します。</a:t>
            </a:r>
            <a:endParaRPr lang="en-US" altLang="ja-JP" b="1" dirty="0">
              <a:latin typeface="UD デジタル 教科書体 NK-R" panose="02020400000000000000" pitchFamily="18" charset="-128"/>
              <a:ea typeface="UD デジタル 教科書体 NK-R" panose="02020400000000000000" pitchFamily="18" charset="-128"/>
            </a:endParaRPr>
          </a:p>
        </p:txBody>
      </p:sp>
      <p:pic>
        <p:nvPicPr>
          <p:cNvPr id="7" name="図 6"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27B7B06D-A098-0FEF-C5FE-98F119FA99B8}"/>
              </a:ext>
            </a:extLst>
          </p:cNvPr>
          <p:cNvPicPr>
            <a:picLocks noChangeAspect="1"/>
          </p:cNvPicPr>
          <p:nvPr/>
        </p:nvPicPr>
        <p:blipFill>
          <a:blip r:embed="rId7">
            <a:extLst>
              <a:ext uri="{28A0092B-C50C-407E-A947-70E740481C1C}">
                <a14:useLocalDpi xmlns:a14="http://schemas.microsoft.com/office/drawing/2010/main" val="0"/>
              </a:ext>
            </a:extLst>
          </a:blip>
          <a:srcRect t="12676" b="9050"/>
          <a:stretch>
            <a:fillRect/>
          </a:stretch>
        </p:blipFill>
        <p:spPr>
          <a:xfrm>
            <a:off x="8116389" y="1870814"/>
            <a:ext cx="1267474" cy="2156928"/>
          </a:xfrm>
          <a:prstGeom prst="rect">
            <a:avLst/>
          </a:prstGeom>
          <a:ln>
            <a:solidFill>
              <a:schemeClr val="accent2"/>
            </a:solidFill>
          </a:ln>
        </p:spPr>
      </p:pic>
      <p:pic>
        <p:nvPicPr>
          <p:cNvPr id="11" name="図 10"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1B164420-A0E5-C6C5-797E-252195F493ED}"/>
              </a:ext>
            </a:extLst>
          </p:cNvPr>
          <p:cNvPicPr>
            <a:picLocks noChangeAspect="1"/>
          </p:cNvPicPr>
          <p:nvPr/>
        </p:nvPicPr>
        <p:blipFill>
          <a:blip r:embed="rId8">
            <a:extLst>
              <a:ext uri="{28A0092B-C50C-407E-A947-70E740481C1C}">
                <a14:useLocalDpi xmlns:a14="http://schemas.microsoft.com/office/drawing/2010/main" val="0"/>
              </a:ext>
            </a:extLst>
          </a:blip>
          <a:srcRect t="12676" b="9050"/>
          <a:stretch>
            <a:fillRect/>
          </a:stretch>
        </p:blipFill>
        <p:spPr>
          <a:xfrm>
            <a:off x="8116389" y="4230876"/>
            <a:ext cx="1267474" cy="2156928"/>
          </a:xfrm>
          <a:prstGeom prst="rect">
            <a:avLst/>
          </a:prstGeom>
          <a:ln>
            <a:solidFill>
              <a:schemeClr val="accent2"/>
            </a:solidFill>
          </a:ln>
        </p:spPr>
      </p:pic>
      <p:sp>
        <p:nvSpPr>
          <p:cNvPr id="14" name="テキスト ボックス 13">
            <a:extLst>
              <a:ext uri="{FF2B5EF4-FFF2-40B4-BE49-F238E27FC236}">
                <a16:creationId xmlns:a16="http://schemas.microsoft.com/office/drawing/2014/main" id="{6C11E3DB-A32A-4FDE-423E-48C4A0A00015}"/>
              </a:ext>
            </a:extLst>
          </p:cNvPr>
          <p:cNvSpPr txBox="1"/>
          <p:nvPr/>
        </p:nvSpPr>
        <p:spPr>
          <a:xfrm>
            <a:off x="8927688" y="3792907"/>
            <a:ext cx="2571790" cy="261610"/>
          </a:xfrm>
          <a:prstGeom prst="rect">
            <a:avLst/>
          </a:prstGeom>
          <a:noFill/>
        </p:spPr>
        <p:txBody>
          <a:bodyPr wrap="square" rtlCol="0">
            <a:spAutoFit/>
          </a:bodyPr>
          <a:lstStyle/>
          <a:p>
            <a:pPr algn="ctr"/>
            <a:r>
              <a:rPr kumimoji="1" lang="en-US" altLang="ja-JP" sz="1050" b="1" dirty="0">
                <a:latin typeface="UD デジタル 教科書体 NK-R" panose="02020400000000000000" pitchFamily="18" charset="-128"/>
                <a:ea typeface="UD デジタル 教科書体 NK-R" panose="02020400000000000000" pitchFamily="18" charset="-128"/>
              </a:rPr>
              <a:t>【</a:t>
            </a:r>
            <a:r>
              <a:rPr kumimoji="1" lang="ja-JP" altLang="en-US" sz="1050" b="1" dirty="0">
                <a:latin typeface="UD デジタル 教科書体 NK-R" panose="02020400000000000000" pitchFamily="18" charset="-128"/>
                <a:ea typeface="UD デジタル 教科書体 NK-R" panose="02020400000000000000" pitchFamily="18" charset="-128"/>
              </a:rPr>
              <a:t>参考</a:t>
            </a:r>
            <a:r>
              <a:rPr kumimoji="1" lang="en-US" altLang="ja-JP" sz="1050" b="1" dirty="0">
                <a:latin typeface="UD デジタル 教科書体 NK-R" panose="02020400000000000000" pitchFamily="18" charset="-128"/>
                <a:ea typeface="UD デジタル 教科書体 NK-R" panose="02020400000000000000" pitchFamily="18" charset="-128"/>
              </a:rPr>
              <a:t>】</a:t>
            </a:r>
            <a:r>
              <a:rPr kumimoji="1" lang="ja-JP" altLang="en-US" sz="1050" b="1" dirty="0">
                <a:latin typeface="UD デジタル 教科書体 NK-R" panose="02020400000000000000" pitchFamily="18" charset="-128"/>
                <a:ea typeface="UD デジタル 教科書体 NK-R" panose="02020400000000000000" pitchFamily="18" charset="-128"/>
              </a:rPr>
              <a:t>「</a:t>
            </a:r>
            <a:r>
              <a:rPr kumimoji="1" lang="en-US" altLang="ja-JP" sz="1050" b="1" dirty="0" err="1">
                <a:latin typeface="UD デジタル 教科書体 NK-R" panose="02020400000000000000" pitchFamily="18" charset="-128"/>
                <a:ea typeface="UD デジタル 教科書体 NK-R" panose="02020400000000000000" pitchFamily="18" charset="-128"/>
              </a:rPr>
              <a:t>Hoppii</a:t>
            </a:r>
            <a:r>
              <a:rPr lang="ja-JP" altLang="en-US" sz="1050" b="1" dirty="0">
                <a:latin typeface="UD デジタル 教科書体 NK-R" panose="02020400000000000000" pitchFamily="18" charset="-128"/>
                <a:ea typeface="UD デジタル 教科書体 NK-R" panose="02020400000000000000" pitchFamily="18" charset="-128"/>
              </a:rPr>
              <a:t>」</a:t>
            </a:r>
            <a:r>
              <a:rPr kumimoji="1" lang="ja-JP" altLang="en-US" sz="1050" b="1" dirty="0">
                <a:latin typeface="UD デジタル 教科書体 NK-R" panose="02020400000000000000" pitchFamily="18" charset="-128"/>
                <a:ea typeface="UD デジタル 教科書体 NK-R" panose="02020400000000000000" pitchFamily="18" charset="-128"/>
              </a:rPr>
              <a:t>画面</a:t>
            </a:r>
            <a:endParaRPr kumimoji="1" lang="en-US" altLang="ja-JP" sz="1050" b="1" dirty="0">
              <a:latin typeface="UD デジタル 教科書体 NK-R" panose="02020400000000000000" pitchFamily="18" charset="-128"/>
              <a:ea typeface="UD デジタル 教科書体 NK-R" panose="02020400000000000000" pitchFamily="18" charset="-128"/>
            </a:endParaRPr>
          </a:p>
        </p:txBody>
      </p:sp>
      <p:sp>
        <p:nvSpPr>
          <p:cNvPr id="15" name="テキスト ボックス 14">
            <a:extLst>
              <a:ext uri="{FF2B5EF4-FFF2-40B4-BE49-F238E27FC236}">
                <a16:creationId xmlns:a16="http://schemas.microsoft.com/office/drawing/2014/main" id="{341778BF-6774-F0F7-0747-0DA50A9961A2}"/>
              </a:ext>
            </a:extLst>
          </p:cNvPr>
          <p:cNvSpPr txBox="1"/>
          <p:nvPr/>
        </p:nvSpPr>
        <p:spPr>
          <a:xfrm>
            <a:off x="9126867" y="6046928"/>
            <a:ext cx="2571790" cy="261610"/>
          </a:xfrm>
          <a:prstGeom prst="rect">
            <a:avLst/>
          </a:prstGeom>
          <a:noFill/>
        </p:spPr>
        <p:txBody>
          <a:bodyPr wrap="square" rtlCol="0">
            <a:spAutoFit/>
          </a:bodyPr>
          <a:lstStyle/>
          <a:p>
            <a:pPr algn="ctr"/>
            <a:r>
              <a:rPr kumimoji="1" lang="en-US" altLang="ja-JP" sz="1050" b="1" dirty="0">
                <a:latin typeface="UD デジタル 教科書体 NK-R" panose="02020400000000000000" pitchFamily="18" charset="-128"/>
                <a:ea typeface="UD デジタル 教科書体 NK-R" panose="02020400000000000000" pitchFamily="18" charset="-128"/>
              </a:rPr>
              <a:t>【</a:t>
            </a:r>
            <a:r>
              <a:rPr kumimoji="1" lang="ja-JP" altLang="en-US" sz="1050" b="1" dirty="0">
                <a:latin typeface="UD デジタル 教科書体 NK-R" panose="02020400000000000000" pitchFamily="18" charset="-128"/>
                <a:ea typeface="UD デジタル 教科書体 NK-R" panose="02020400000000000000" pitchFamily="18" charset="-128"/>
              </a:rPr>
              <a:t>参考</a:t>
            </a:r>
            <a:r>
              <a:rPr kumimoji="1" lang="en-US" altLang="ja-JP" sz="1050" b="1" dirty="0">
                <a:latin typeface="UD デジタル 教科書体 NK-R" panose="02020400000000000000" pitchFamily="18" charset="-128"/>
                <a:ea typeface="UD デジタル 教科書体 NK-R" panose="02020400000000000000" pitchFamily="18" charset="-128"/>
              </a:rPr>
              <a:t>】</a:t>
            </a:r>
            <a:r>
              <a:rPr kumimoji="1" lang="ja-JP" altLang="en-US" sz="1050" b="1" dirty="0">
                <a:latin typeface="UD デジタル 教科書体 NK-R" panose="02020400000000000000" pitchFamily="18" charset="-128"/>
                <a:ea typeface="UD デジタル 教科書体 NK-R" panose="02020400000000000000" pitchFamily="18" charset="-128"/>
              </a:rPr>
              <a:t>「</a:t>
            </a:r>
            <a:r>
              <a:rPr lang="ja-JP" altLang="en-US" sz="1050" b="1" dirty="0">
                <a:latin typeface="UD デジタル 教科書体 NK-R" panose="02020400000000000000" pitchFamily="18" charset="-128"/>
                <a:ea typeface="UD デジタル 教科書体 NK-R" panose="02020400000000000000" pitchFamily="18" charset="-128"/>
              </a:rPr>
              <a:t>学習支援システム」</a:t>
            </a:r>
            <a:r>
              <a:rPr kumimoji="1" lang="ja-JP" altLang="en-US" sz="1050" b="1" dirty="0">
                <a:latin typeface="UD デジタル 教科書体 NK-R" panose="02020400000000000000" pitchFamily="18" charset="-128"/>
                <a:ea typeface="UD デジタル 教科書体 NK-R" panose="02020400000000000000" pitchFamily="18" charset="-128"/>
              </a:rPr>
              <a:t>画面</a:t>
            </a:r>
            <a:endParaRPr kumimoji="1" lang="en-US" altLang="ja-JP" sz="1050" b="1"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42395377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10;&#10;自動的に生成された説明">
            <a:extLst>
              <a:ext uri="{FF2B5EF4-FFF2-40B4-BE49-F238E27FC236}">
                <a16:creationId xmlns:a16="http://schemas.microsoft.com/office/drawing/2014/main" id="{97A13F6D-1225-CCEF-6AF8-59250C18179C}"/>
              </a:ext>
            </a:extLst>
          </p:cNvPr>
          <p:cNvPicPr>
            <a:picLocks noChangeAspect="1"/>
          </p:cNvPicPr>
          <p:nvPr/>
        </p:nvPicPr>
        <p:blipFill rotWithShape="1">
          <a:blip r:embed="rId4">
            <a:extLst>
              <a:ext uri="{28A0092B-C50C-407E-A947-70E740481C1C}">
                <a14:useLocalDpi xmlns:a14="http://schemas.microsoft.com/office/drawing/2010/main" val="0"/>
              </a:ext>
            </a:extLst>
          </a:blip>
          <a:srcRect t="3016" b="15104"/>
          <a:stretch/>
        </p:blipFill>
        <p:spPr>
          <a:xfrm>
            <a:off x="9044151" y="2404533"/>
            <a:ext cx="2574846" cy="3749955"/>
          </a:xfrm>
          <a:prstGeom prst="rect">
            <a:avLst/>
          </a:prstGeom>
          <a:ln>
            <a:solidFill>
              <a:schemeClr val="accent2"/>
            </a:solidFill>
          </a:ln>
        </p:spPr>
      </p:pic>
      <p:pic>
        <p:nvPicPr>
          <p:cNvPr id="11" name="図 10" descr="グラフィカル ユーザー インターフェイス, テキスト, アプリケーション&#10;&#10;自動的に生成された説明">
            <a:extLst>
              <a:ext uri="{FF2B5EF4-FFF2-40B4-BE49-F238E27FC236}">
                <a16:creationId xmlns:a16="http://schemas.microsoft.com/office/drawing/2014/main" id="{170693B6-D07B-9B02-3A7A-98049FB62AC1}"/>
              </a:ext>
            </a:extLst>
          </p:cNvPr>
          <p:cNvPicPr>
            <a:picLocks noChangeAspect="1"/>
          </p:cNvPicPr>
          <p:nvPr/>
        </p:nvPicPr>
        <p:blipFill rotWithShape="1">
          <a:blip r:embed="rId5">
            <a:extLst>
              <a:ext uri="{28A0092B-C50C-407E-A947-70E740481C1C}">
                <a14:useLocalDpi xmlns:a14="http://schemas.microsoft.com/office/drawing/2010/main" val="0"/>
              </a:ext>
            </a:extLst>
          </a:blip>
          <a:srcRect t="9428" b="6882"/>
          <a:stretch/>
        </p:blipFill>
        <p:spPr>
          <a:xfrm>
            <a:off x="4660697" y="2404533"/>
            <a:ext cx="2574846" cy="3832779"/>
          </a:xfrm>
          <a:prstGeom prst="rect">
            <a:avLst/>
          </a:prstGeom>
          <a:ln>
            <a:solidFill>
              <a:schemeClr val="accent2"/>
            </a:solidFill>
          </a:ln>
        </p:spPr>
      </p:pic>
      <p:pic>
        <p:nvPicPr>
          <p:cNvPr id="7" name="図 6" descr="グラフィカル ユーザー インターフェイス, アプリケーション, Web サイト&#10;&#10;自動的に生成された説明">
            <a:extLst>
              <a:ext uri="{FF2B5EF4-FFF2-40B4-BE49-F238E27FC236}">
                <a16:creationId xmlns:a16="http://schemas.microsoft.com/office/drawing/2014/main" id="{6EE28ED7-A27C-E124-FEC1-C786663DF1B4}"/>
              </a:ext>
            </a:extLst>
          </p:cNvPr>
          <p:cNvPicPr>
            <a:picLocks noChangeAspect="1"/>
          </p:cNvPicPr>
          <p:nvPr/>
        </p:nvPicPr>
        <p:blipFill rotWithShape="1">
          <a:blip r:embed="rId6">
            <a:extLst>
              <a:ext uri="{28A0092B-C50C-407E-A947-70E740481C1C}">
                <a14:useLocalDpi xmlns:a14="http://schemas.microsoft.com/office/drawing/2010/main" val="0"/>
              </a:ext>
            </a:extLst>
          </a:blip>
          <a:srcRect t="9428" b="6882"/>
          <a:stretch/>
        </p:blipFill>
        <p:spPr>
          <a:xfrm>
            <a:off x="470987" y="2404533"/>
            <a:ext cx="2574846" cy="3832779"/>
          </a:xfrm>
          <a:prstGeom prst="rect">
            <a:avLst/>
          </a:prstGeom>
          <a:ln w="12700">
            <a:solidFill>
              <a:schemeClr val="accent2"/>
            </a:solidFill>
          </a:ln>
        </p:spPr>
      </p:pic>
      <p:graphicFrame>
        <p:nvGraphicFramePr>
          <p:cNvPr id="8" name="オブジェクト 7" hidden="1">
            <a:extLst>
              <a:ext uri="{FF2B5EF4-FFF2-40B4-BE49-F238E27FC236}">
                <a16:creationId xmlns:a16="http://schemas.microsoft.com/office/drawing/2014/main" id="{4BB4AEAE-B4A4-4B77-8CEA-F816C5762886}"/>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7" imgW="395" imgH="394" progId="TCLayout.ActiveDocument.1">
                  <p:embed/>
                </p:oleObj>
              </mc:Choice>
              <mc:Fallback>
                <p:oleObj name="think-cell スライド" r:id="rId7" imgW="395" imgH="394" progId="TCLayout.ActiveDocument.1">
                  <p:embed/>
                  <p:pic>
                    <p:nvPicPr>
                      <p:cNvPr id="8" name="オブジェクト 7" hidden="1">
                        <a:extLst>
                          <a:ext uri="{FF2B5EF4-FFF2-40B4-BE49-F238E27FC236}">
                            <a16:creationId xmlns:a16="http://schemas.microsoft.com/office/drawing/2014/main" id="{4BB4AEAE-B4A4-4B77-8CEA-F816C5762886}"/>
                          </a:ext>
                        </a:extLst>
                      </p:cNvPr>
                      <p:cNvPicPr/>
                      <p:nvPr/>
                    </p:nvPicPr>
                    <p:blipFill>
                      <a:blip r:embed="rId8"/>
                      <a:stretch>
                        <a:fillRect/>
                      </a:stretch>
                    </p:blipFill>
                    <p:spPr>
                      <a:xfrm>
                        <a:off x="1525588" y="1588"/>
                        <a:ext cx="1588" cy="1588"/>
                      </a:xfrm>
                      <a:prstGeom prst="rect">
                        <a:avLst/>
                      </a:prstGeom>
                    </p:spPr>
                  </p:pic>
                </p:oleObj>
              </mc:Fallback>
            </mc:AlternateContent>
          </a:graphicData>
        </a:graphic>
      </p:graphicFrame>
      <p:sp>
        <p:nvSpPr>
          <p:cNvPr id="5" name="スライド番号プレースホルダー 4">
            <a:extLst>
              <a:ext uri="{FF2B5EF4-FFF2-40B4-BE49-F238E27FC236}">
                <a16:creationId xmlns:a16="http://schemas.microsoft.com/office/drawing/2014/main" id="{85D36DBA-4847-40A2-B12D-3AD56B0CAFE3}"/>
              </a:ext>
            </a:extLst>
          </p:cNvPr>
          <p:cNvSpPr txBox="1">
            <a:spLocks/>
          </p:cNvSpPr>
          <p:nvPr/>
        </p:nvSpPr>
        <p:spPr>
          <a:xfrm>
            <a:off x="11618997" y="6237312"/>
            <a:ext cx="540544"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2F438C8-8069-4F24-9685-E72734149F7B}" type="slidenum">
              <a:rPr lang="ja-JP" altLang="en-US" sz="1400" smtClean="0">
                <a:solidFill>
                  <a:srgbClr val="002060"/>
                </a:solidFill>
                <a:latin typeface="Meiryo UI" panose="020B0604030504040204" pitchFamily="50" charset="-128"/>
                <a:ea typeface="Meiryo UI" panose="020B0604030504040204" pitchFamily="50" charset="-128"/>
              </a:rPr>
              <a:pPr/>
              <a:t>5</a:t>
            </a:fld>
            <a:endParaRPr lang="ja-JP" altLang="en-US" sz="1400" dirty="0">
              <a:solidFill>
                <a:srgbClr val="002060"/>
              </a:solidFill>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E2063D94-B3C3-4D8B-82CC-1942CF3A6387}"/>
              </a:ext>
            </a:extLst>
          </p:cNvPr>
          <p:cNvPicPr>
            <a:picLocks noChangeAspect="1"/>
          </p:cNvPicPr>
          <p:nvPr/>
        </p:nvPicPr>
        <p:blipFill>
          <a:blip r:embed="rId9"/>
          <a:stretch>
            <a:fillRect/>
          </a:stretch>
        </p:blipFill>
        <p:spPr>
          <a:xfrm>
            <a:off x="1" y="6590031"/>
            <a:ext cx="12197644" cy="272203"/>
          </a:xfrm>
          <a:prstGeom prst="rect">
            <a:avLst/>
          </a:prstGeom>
        </p:spPr>
      </p:pic>
      <p:sp>
        <p:nvSpPr>
          <p:cNvPr id="4" name="テキスト プレースホルダー 6">
            <a:extLst>
              <a:ext uri="{FF2B5EF4-FFF2-40B4-BE49-F238E27FC236}">
                <a16:creationId xmlns:a16="http://schemas.microsoft.com/office/drawing/2014/main" id="{42D19C2A-6BB8-6AC2-0360-5FB17A397605}"/>
              </a:ext>
            </a:extLst>
          </p:cNvPr>
          <p:cNvSpPr txBox="1">
            <a:spLocks/>
          </p:cNvSpPr>
          <p:nvPr/>
        </p:nvSpPr>
        <p:spPr bwMode="gray">
          <a:xfrm>
            <a:off x="285700" y="94004"/>
            <a:ext cx="11626246" cy="6458521"/>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0"/>
              </a:spcBef>
              <a:buFont typeface="Arial" panose="020B0604020202020204" pitchFamily="34" charset="0"/>
              <a:buChar char="•"/>
              <a:defRPr kumimoji="1" sz="4000" kern="1200" cap="none" baseline="0">
                <a:solidFill>
                  <a:srgbClr val="00B050"/>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ja-JP" altLang="en-US" sz="1200" dirty="0">
              <a:solidFill>
                <a:schemeClr val="tx1"/>
              </a:solidFill>
            </a:endParaRPr>
          </a:p>
        </p:txBody>
      </p:sp>
      <p:sp>
        <p:nvSpPr>
          <p:cNvPr id="6" name="テキスト ボックス 5">
            <a:extLst>
              <a:ext uri="{FF2B5EF4-FFF2-40B4-BE49-F238E27FC236}">
                <a16:creationId xmlns:a16="http://schemas.microsoft.com/office/drawing/2014/main" id="{3790AC11-8CAC-359F-B2EB-C1853E396F8D}"/>
              </a:ext>
            </a:extLst>
          </p:cNvPr>
          <p:cNvSpPr txBox="1"/>
          <p:nvPr/>
        </p:nvSpPr>
        <p:spPr>
          <a:xfrm>
            <a:off x="-11123" y="15338"/>
            <a:ext cx="12208768" cy="680186"/>
          </a:xfrm>
          <a:prstGeom prst="rect">
            <a:avLst/>
          </a:prstGeom>
          <a:noFill/>
        </p:spPr>
        <p:txBody>
          <a:bodyPr wrap="square" rtlCol="0">
            <a:spAutoFit/>
          </a:bodyPr>
          <a:lstStyle/>
          <a:p>
            <a:pPr>
              <a:lnSpc>
                <a:spcPct val="150000"/>
              </a:lnSpc>
            </a:pPr>
            <a:r>
              <a:rPr lang="ja-JP" altLang="en-US" sz="2800" dirty="0">
                <a:latin typeface="UD デジタル 教科書体 NK-R" panose="02020400000000000000" pitchFamily="18" charset="-128"/>
                <a:ea typeface="UD デジタル 教科書体 NK-R" panose="02020400000000000000" pitchFamily="18" charset="-128"/>
              </a:rPr>
              <a:t>２</a:t>
            </a:r>
            <a:r>
              <a:rPr kumimoji="1" lang="ja-JP" altLang="en-US" sz="2800" dirty="0">
                <a:latin typeface="UD デジタル 教科書体 NK-R" panose="02020400000000000000" pitchFamily="18" charset="-128"/>
                <a:ea typeface="UD デジタル 教科書体 NK-R" panose="02020400000000000000" pitchFamily="18" charset="-128"/>
              </a:rPr>
              <a:t>　</a:t>
            </a:r>
            <a:r>
              <a:rPr lang="ja-JP" altLang="en-US" sz="2800" dirty="0">
                <a:latin typeface="UD デジタル 教科書体 NK-R" panose="02020400000000000000" pitchFamily="18" charset="-128"/>
                <a:ea typeface="UD デジタル 教科書体 NK-R" panose="02020400000000000000" pitchFamily="18" charset="-128"/>
              </a:rPr>
              <a:t>ログイン方法</a:t>
            </a:r>
            <a:endParaRPr kumimoji="1" lang="en-US" altLang="ja-JP" sz="2800" dirty="0">
              <a:latin typeface="UD デジタル 教科書体 NK-R" panose="02020400000000000000" pitchFamily="18" charset="-128"/>
              <a:ea typeface="UD デジタル 教科書体 NK-R" panose="02020400000000000000" pitchFamily="18" charset="-128"/>
            </a:endParaRPr>
          </a:p>
        </p:txBody>
      </p:sp>
      <p:sp>
        <p:nvSpPr>
          <p:cNvPr id="16" name="テキスト ボックス 15">
            <a:extLst>
              <a:ext uri="{FF2B5EF4-FFF2-40B4-BE49-F238E27FC236}">
                <a16:creationId xmlns:a16="http://schemas.microsoft.com/office/drawing/2014/main" id="{81E19D88-1C8F-8D28-38C9-D747DA818AE5}"/>
              </a:ext>
            </a:extLst>
          </p:cNvPr>
          <p:cNvSpPr txBox="1"/>
          <p:nvPr/>
        </p:nvSpPr>
        <p:spPr>
          <a:xfrm>
            <a:off x="397313" y="1264575"/>
            <a:ext cx="4000428" cy="646331"/>
          </a:xfrm>
          <a:prstGeom prst="rect">
            <a:avLst/>
          </a:prstGeom>
          <a:noFill/>
        </p:spPr>
        <p:txBody>
          <a:bodyPr wrap="square" rtlCol="0">
            <a:spAutoFit/>
          </a:bodyPr>
          <a:lstStyle/>
          <a:p>
            <a:r>
              <a:rPr kumimoji="1" lang="ja-JP" altLang="en-US" dirty="0">
                <a:latin typeface="UD デジタル 教科書体 NK-R" panose="02020400000000000000" pitchFamily="18" charset="-128"/>
                <a:ea typeface="UD デジタル 教科書体 NK-R" panose="02020400000000000000" pitchFamily="18" charset="-128"/>
              </a:rPr>
              <a:t>①</a:t>
            </a:r>
            <a:r>
              <a:rPr kumimoji="1" lang="en-US" altLang="ja-JP" dirty="0" err="1">
                <a:latin typeface="UD デジタル 教科書体 NK-R" panose="02020400000000000000" pitchFamily="18" charset="-128"/>
                <a:ea typeface="UD デジタル 教科書体 NK-R" panose="02020400000000000000" pitchFamily="18" charset="-128"/>
              </a:rPr>
              <a:t>Hoppii</a:t>
            </a:r>
            <a:r>
              <a:rPr kumimoji="1" lang="en-US" altLang="ja-JP" dirty="0">
                <a:latin typeface="UD デジタル 教科書体 NK-R" panose="02020400000000000000" pitchFamily="18" charset="-128"/>
                <a:ea typeface="UD デジタル 教科書体 NK-R" panose="02020400000000000000" pitchFamily="18" charset="-128"/>
              </a:rPr>
              <a:t> URL</a:t>
            </a:r>
          </a:p>
          <a:p>
            <a:r>
              <a:rPr kumimoji="1" lang="ja-JP" altLang="en-US" dirty="0">
                <a:latin typeface="UD デジタル 教科書体 NK-R" panose="02020400000000000000" pitchFamily="18" charset="-128"/>
                <a:ea typeface="UD デジタル 教科書体 NK-R" panose="02020400000000000000" pitchFamily="18" charset="-128"/>
              </a:rPr>
              <a:t>　</a:t>
            </a:r>
            <a:r>
              <a:rPr lang="en-US" altLang="ja-JP" sz="1400" u="sng" dirty="0">
                <a:solidFill>
                  <a:srgbClr val="0563C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hlinkClick r:id="rId10"/>
              </a:rPr>
              <a:t>https://hoppii2025.hosei.ac.jp</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17" name="テキスト ボックス 16">
            <a:extLst>
              <a:ext uri="{FF2B5EF4-FFF2-40B4-BE49-F238E27FC236}">
                <a16:creationId xmlns:a16="http://schemas.microsoft.com/office/drawing/2014/main" id="{82710077-8018-1D6B-41ED-7ABDEDD27349}"/>
              </a:ext>
            </a:extLst>
          </p:cNvPr>
          <p:cNvSpPr txBox="1"/>
          <p:nvPr/>
        </p:nvSpPr>
        <p:spPr>
          <a:xfrm>
            <a:off x="4707189" y="1264627"/>
            <a:ext cx="3001919" cy="646331"/>
          </a:xfrm>
          <a:prstGeom prst="rect">
            <a:avLst/>
          </a:prstGeom>
          <a:noFill/>
        </p:spPr>
        <p:txBody>
          <a:bodyPr wrap="square" rtlCol="0">
            <a:spAutoFit/>
          </a:bodyPr>
          <a:lstStyle/>
          <a:p>
            <a:r>
              <a:rPr lang="ja-JP" altLang="en-US" dirty="0">
                <a:latin typeface="UD デジタル 教科書体 NK-R" panose="02020400000000000000" pitchFamily="18" charset="-128"/>
                <a:ea typeface="UD デジタル 教科書体 NK-R" panose="02020400000000000000" pitchFamily="18" charset="-128"/>
              </a:rPr>
              <a:t>②</a:t>
            </a:r>
            <a:r>
              <a:rPr kumimoji="1" lang="en-US" altLang="ja-JP" dirty="0" err="1">
                <a:latin typeface="UD デジタル 教科書体 NK-R" panose="02020400000000000000" pitchFamily="18" charset="-128"/>
                <a:ea typeface="UD デジタル 教科書体 NK-R" panose="02020400000000000000" pitchFamily="18" charset="-128"/>
              </a:rPr>
              <a:t>Hoppii</a:t>
            </a:r>
            <a:r>
              <a:rPr kumimoji="1" lang="ja-JP" altLang="en-US" dirty="0">
                <a:latin typeface="UD デジタル 教科書体 NK-R" panose="02020400000000000000" pitchFamily="18" charset="-128"/>
                <a:ea typeface="UD デジタル 教科書体 NK-R" panose="02020400000000000000" pitchFamily="18" charset="-128"/>
              </a:rPr>
              <a:t>ログイン後画面</a:t>
            </a:r>
            <a:endParaRPr kumimoji="1"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（スマートフォンの場合）</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18" name="テキスト ボックス 17">
            <a:extLst>
              <a:ext uri="{FF2B5EF4-FFF2-40B4-BE49-F238E27FC236}">
                <a16:creationId xmlns:a16="http://schemas.microsoft.com/office/drawing/2014/main" id="{E1352BD9-858D-8862-8A77-33EA7024ECCC}"/>
              </a:ext>
            </a:extLst>
          </p:cNvPr>
          <p:cNvSpPr txBox="1"/>
          <p:nvPr/>
        </p:nvSpPr>
        <p:spPr>
          <a:xfrm>
            <a:off x="9044150" y="1264627"/>
            <a:ext cx="2477289" cy="646331"/>
          </a:xfrm>
          <a:prstGeom prst="rect">
            <a:avLst/>
          </a:prstGeom>
          <a:noFill/>
        </p:spPr>
        <p:txBody>
          <a:bodyPr wrap="square" rtlCol="0">
            <a:spAutoFit/>
          </a:bodyPr>
          <a:lstStyle/>
          <a:p>
            <a:r>
              <a:rPr kumimoji="1" lang="ja-JP" altLang="en-US" dirty="0">
                <a:latin typeface="UD デジタル 教科書体 NK-R" panose="02020400000000000000" pitchFamily="18" charset="-128"/>
                <a:ea typeface="UD デジタル 教科書体 NK-R" panose="02020400000000000000" pitchFamily="18" charset="-128"/>
              </a:rPr>
              <a:t>③</a:t>
            </a:r>
            <a:r>
              <a:rPr kumimoji="1" lang="en-US" altLang="ja-JP" dirty="0" err="1">
                <a:latin typeface="UD デジタル 教科書体 NK-R" panose="02020400000000000000" pitchFamily="18" charset="-128"/>
                <a:ea typeface="UD デジタル 教科書体 NK-R" panose="02020400000000000000" pitchFamily="18" charset="-128"/>
              </a:rPr>
              <a:t>Hoppii</a:t>
            </a:r>
            <a:r>
              <a:rPr kumimoji="1" lang="ja-JP" altLang="en-US" dirty="0">
                <a:latin typeface="UD デジタル 教科書体 NK-R" panose="02020400000000000000" pitchFamily="18" charset="-128"/>
                <a:ea typeface="UD デジタル 教科書体 NK-R" panose="02020400000000000000" pitchFamily="18" charset="-128"/>
              </a:rPr>
              <a:t>時間割画面</a:t>
            </a:r>
            <a:endParaRPr kumimoji="1"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（スマートフォンの場合）</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19" name="矢印: 右 18">
            <a:extLst>
              <a:ext uri="{FF2B5EF4-FFF2-40B4-BE49-F238E27FC236}">
                <a16:creationId xmlns:a16="http://schemas.microsoft.com/office/drawing/2014/main" id="{C8E5BB3A-AB33-2D89-78EE-1A8E7E9A8473}"/>
              </a:ext>
            </a:extLst>
          </p:cNvPr>
          <p:cNvSpPr/>
          <p:nvPr/>
        </p:nvSpPr>
        <p:spPr>
          <a:xfrm>
            <a:off x="3306618" y="3704062"/>
            <a:ext cx="1025562" cy="7850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右 19">
            <a:extLst>
              <a:ext uri="{FF2B5EF4-FFF2-40B4-BE49-F238E27FC236}">
                <a16:creationId xmlns:a16="http://schemas.microsoft.com/office/drawing/2014/main" id="{9DBA43BF-6859-9268-562F-331904EF9C98}"/>
              </a:ext>
            </a:extLst>
          </p:cNvPr>
          <p:cNvSpPr/>
          <p:nvPr/>
        </p:nvSpPr>
        <p:spPr>
          <a:xfrm>
            <a:off x="7656248" y="3679122"/>
            <a:ext cx="1025562" cy="7850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吹き出し: 線 22">
            <a:extLst>
              <a:ext uri="{FF2B5EF4-FFF2-40B4-BE49-F238E27FC236}">
                <a16:creationId xmlns:a16="http://schemas.microsoft.com/office/drawing/2014/main" id="{E78B94D9-7679-7B2A-C867-FFF2A683D769}"/>
              </a:ext>
            </a:extLst>
          </p:cNvPr>
          <p:cNvSpPr/>
          <p:nvPr/>
        </p:nvSpPr>
        <p:spPr>
          <a:xfrm>
            <a:off x="924178" y="4085691"/>
            <a:ext cx="2063236" cy="523220"/>
          </a:xfrm>
          <a:prstGeom prst="borderCallout1">
            <a:avLst>
              <a:gd name="adj1" fmla="val -1256"/>
              <a:gd name="adj2" fmla="val 11364"/>
              <a:gd name="adj3" fmla="val -143198"/>
              <a:gd name="adj4" fmla="val 31089"/>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テキスト ボックス 26">
            <a:extLst>
              <a:ext uri="{FF2B5EF4-FFF2-40B4-BE49-F238E27FC236}">
                <a16:creationId xmlns:a16="http://schemas.microsoft.com/office/drawing/2014/main" id="{372CB19D-FC10-0745-A1C6-6E06143CDB32}"/>
              </a:ext>
            </a:extLst>
          </p:cNvPr>
          <p:cNvSpPr txBox="1"/>
          <p:nvPr/>
        </p:nvSpPr>
        <p:spPr>
          <a:xfrm>
            <a:off x="881171" y="4105227"/>
            <a:ext cx="2177852" cy="523220"/>
          </a:xfrm>
          <a:prstGeom prst="rect">
            <a:avLst/>
          </a:prstGeom>
          <a:noFill/>
        </p:spPr>
        <p:txBody>
          <a:bodyPr wrap="square" rtlCol="0">
            <a:spAutoFit/>
          </a:bodyPr>
          <a:lstStyle/>
          <a:p>
            <a:r>
              <a:rPr lang="ja-JP" altLang="en-US" sz="1400" b="1" dirty="0">
                <a:solidFill>
                  <a:srgbClr val="FF0000"/>
                </a:solidFill>
                <a:latin typeface="UD デジタル 教科書体 NK-R" panose="02020400000000000000" pitchFamily="18" charset="-128"/>
                <a:ea typeface="UD デジタル 教科書体 NK-R" panose="02020400000000000000" pitchFamily="18" charset="-128"/>
              </a:rPr>
              <a:t>統合認証</a:t>
            </a:r>
            <a:r>
              <a:rPr lang="en-US" altLang="ja-JP" sz="1400" b="1" dirty="0">
                <a:solidFill>
                  <a:srgbClr val="FF0000"/>
                </a:solidFill>
                <a:latin typeface="UD デジタル 教科書体 NK-R" panose="02020400000000000000" pitchFamily="18" charset="-128"/>
                <a:ea typeface="UD デジタル 教科書体 NK-R" panose="02020400000000000000" pitchFamily="18" charset="-128"/>
              </a:rPr>
              <a:t>ID</a:t>
            </a:r>
            <a:r>
              <a:rPr lang="ja-JP" altLang="en-US" sz="1400" b="1" dirty="0">
                <a:solidFill>
                  <a:srgbClr val="FF0000"/>
                </a:solidFill>
                <a:latin typeface="UD デジタル 教科書体 NK-R" panose="02020400000000000000" pitchFamily="18" charset="-128"/>
                <a:ea typeface="UD デジタル 教科書体 NK-R" panose="02020400000000000000" pitchFamily="18" charset="-128"/>
              </a:rPr>
              <a:t>・パスワード</a:t>
            </a:r>
            <a:endParaRPr lang="en-US" altLang="ja-JP" sz="1400" b="1" dirty="0">
              <a:solidFill>
                <a:srgbClr val="FF0000"/>
              </a:solidFill>
              <a:latin typeface="UD デジタル 教科書体 NK-R" panose="02020400000000000000" pitchFamily="18" charset="-128"/>
              <a:ea typeface="UD デジタル 教科書体 NK-R" panose="02020400000000000000" pitchFamily="18" charset="-128"/>
            </a:endParaRPr>
          </a:p>
          <a:p>
            <a:r>
              <a:rPr lang="ja-JP" altLang="en-US" sz="1400" b="1" dirty="0">
                <a:solidFill>
                  <a:srgbClr val="FF0000"/>
                </a:solidFill>
                <a:latin typeface="UD デジタル 教科書体 NK-R" panose="02020400000000000000" pitchFamily="18" charset="-128"/>
                <a:ea typeface="UD デジタル 教科書体 NK-R" panose="02020400000000000000" pitchFamily="18" charset="-128"/>
              </a:rPr>
              <a:t>でログイン</a:t>
            </a:r>
            <a:endParaRPr kumimoji="1" lang="ja-JP" altLang="en-US" sz="1400" b="1"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28" name="楕円 27">
            <a:extLst>
              <a:ext uri="{FF2B5EF4-FFF2-40B4-BE49-F238E27FC236}">
                <a16:creationId xmlns:a16="http://schemas.microsoft.com/office/drawing/2014/main" id="{DE8CBE44-6D2C-B29F-A5A5-3F5D534FBFA8}"/>
              </a:ext>
            </a:extLst>
          </p:cNvPr>
          <p:cNvSpPr/>
          <p:nvPr/>
        </p:nvSpPr>
        <p:spPr>
          <a:xfrm>
            <a:off x="4471433" y="3405970"/>
            <a:ext cx="1277434" cy="458642"/>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吹き出し: 線 28">
            <a:extLst>
              <a:ext uri="{FF2B5EF4-FFF2-40B4-BE49-F238E27FC236}">
                <a16:creationId xmlns:a16="http://schemas.microsoft.com/office/drawing/2014/main" id="{529FAA30-55BA-522B-0E45-100FA293B6CE}"/>
              </a:ext>
            </a:extLst>
          </p:cNvPr>
          <p:cNvSpPr/>
          <p:nvPr/>
        </p:nvSpPr>
        <p:spPr>
          <a:xfrm>
            <a:off x="3635311" y="2994230"/>
            <a:ext cx="739687" cy="312071"/>
          </a:xfrm>
          <a:prstGeom prst="borderCallout1">
            <a:avLst>
              <a:gd name="adj1" fmla="val 74710"/>
              <a:gd name="adj2" fmla="val 100576"/>
              <a:gd name="adj3" fmla="val 147099"/>
              <a:gd name="adj4" fmla="val 135244"/>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テキスト ボックス 29">
            <a:extLst>
              <a:ext uri="{FF2B5EF4-FFF2-40B4-BE49-F238E27FC236}">
                <a16:creationId xmlns:a16="http://schemas.microsoft.com/office/drawing/2014/main" id="{4F1DF523-5AD4-31D1-A3F2-760CAB6B9214}"/>
              </a:ext>
            </a:extLst>
          </p:cNvPr>
          <p:cNvSpPr txBox="1"/>
          <p:nvPr/>
        </p:nvSpPr>
        <p:spPr>
          <a:xfrm>
            <a:off x="3635311" y="3017277"/>
            <a:ext cx="1071878" cy="307777"/>
          </a:xfrm>
          <a:prstGeom prst="rect">
            <a:avLst/>
          </a:prstGeom>
          <a:noFill/>
        </p:spPr>
        <p:txBody>
          <a:bodyPr wrap="square" rtlCol="0">
            <a:spAutoFit/>
          </a:bodyPr>
          <a:lstStyle/>
          <a:p>
            <a:r>
              <a:rPr kumimoji="1" lang="ja-JP" altLang="en-US" sz="1400" b="1" dirty="0">
                <a:solidFill>
                  <a:srgbClr val="FF0000"/>
                </a:solidFill>
                <a:latin typeface="UD デジタル 教科書体 NK-R" panose="02020400000000000000" pitchFamily="18" charset="-128"/>
                <a:ea typeface="UD デジタル 教科書体 NK-R" panose="02020400000000000000" pitchFamily="18" charset="-128"/>
              </a:rPr>
              <a:t>クリック</a:t>
            </a:r>
          </a:p>
        </p:txBody>
      </p:sp>
      <p:sp>
        <p:nvSpPr>
          <p:cNvPr id="32" name="楕円 31">
            <a:extLst>
              <a:ext uri="{FF2B5EF4-FFF2-40B4-BE49-F238E27FC236}">
                <a16:creationId xmlns:a16="http://schemas.microsoft.com/office/drawing/2014/main" id="{7C1482EB-9D28-4395-301D-5ECD8817C277}"/>
              </a:ext>
            </a:extLst>
          </p:cNvPr>
          <p:cNvSpPr/>
          <p:nvPr/>
        </p:nvSpPr>
        <p:spPr>
          <a:xfrm>
            <a:off x="9431384" y="4864876"/>
            <a:ext cx="330616" cy="238745"/>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E262C4C3-835F-865D-48F2-68DA4E98BFF1}"/>
              </a:ext>
            </a:extLst>
          </p:cNvPr>
          <p:cNvSpPr txBox="1"/>
          <p:nvPr/>
        </p:nvSpPr>
        <p:spPr>
          <a:xfrm>
            <a:off x="6387673" y="5159557"/>
            <a:ext cx="2427854" cy="954107"/>
          </a:xfrm>
          <a:prstGeom prst="rect">
            <a:avLst/>
          </a:prstGeom>
          <a:noFill/>
        </p:spPr>
        <p:txBody>
          <a:bodyPr wrap="square" rtlCol="0">
            <a:spAutoFit/>
          </a:bodyPr>
          <a:lstStyle/>
          <a:p>
            <a:r>
              <a:rPr lang="ja-JP" altLang="en-US" sz="1400" b="1" dirty="0">
                <a:solidFill>
                  <a:srgbClr val="FF0000"/>
                </a:solidFill>
                <a:latin typeface="UD デジタル 教科書体 NK-R" panose="02020400000000000000" pitchFamily="18" charset="-128"/>
                <a:ea typeface="UD デジタル 教科書体 NK-R" panose="02020400000000000000" pitchFamily="18" charset="-128"/>
              </a:rPr>
              <a:t>科目名下の「</a:t>
            </a:r>
            <a:r>
              <a:rPr lang="en-US" altLang="ja-JP" sz="1400" b="1" dirty="0">
                <a:solidFill>
                  <a:srgbClr val="FF0000"/>
                </a:solidFill>
                <a:latin typeface="UD デジタル 教科書体 NK-R" panose="02020400000000000000" pitchFamily="18" charset="-128"/>
                <a:ea typeface="UD デジタル 教科書体 NK-R" panose="02020400000000000000" pitchFamily="18" charset="-128"/>
              </a:rPr>
              <a:t>W</a:t>
            </a:r>
            <a:r>
              <a:rPr lang="ja-JP" altLang="en-US" sz="1400" b="1" dirty="0">
                <a:solidFill>
                  <a:srgbClr val="FF0000"/>
                </a:solidFill>
                <a:latin typeface="UD デジタル 教科書体 NK-R" panose="02020400000000000000" pitchFamily="18" charset="-128"/>
                <a:ea typeface="UD デジタル 教科書体 NK-R" panose="02020400000000000000" pitchFamily="18" charset="-128"/>
              </a:rPr>
              <a:t>」ボタンで、</a:t>
            </a:r>
            <a:endParaRPr lang="en-US" altLang="ja-JP" sz="1400" b="1" dirty="0">
              <a:solidFill>
                <a:srgbClr val="FF0000"/>
              </a:solidFill>
              <a:latin typeface="UD デジタル 教科書体 NK-R" panose="02020400000000000000" pitchFamily="18" charset="-128"/>
              <a:ea typeface="UD デジタル 教科書体 NK-R" panose="02020400000000000000" pitchFamily="18" charset="-128"/>
            </a:endParaRPr>
          </a:p>
          <a:p>
            <a:r>
              <a:rPr lang="ja-JP" altLang="en-US" sz="1400" b="1" dirty="0">
                <a:solidFill>
                  <a:srgbClr val="FF0000"/>
                </a:solidFill>
                <a:latin typeface="UD デジタル 教科書体 NK-R" panose="02020400000000000000" pitchFamily="18" charset="-128"/>
                <a:ea typeface="UD デジタル 教科書体 NK-R" panose="02020400000000000000" pitchFamily="18" charset="-128"/>
              </a:rPr>
              <a:t>学習支援システムの各科目、</a:t>
            </a:r>
            <a:endParaRPr lang="en-US" altLang="ja-JP" sz="1400" b="1"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400" b="1"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en-US" altLang="ja-JP" sz="1400" b="1" dirty="0">
                <a:solidFill>
                  <a:srgbClr val="FF0000"/>
                </a:solidFill>
                <a:latin typeface="UD デジタル 教科書体 NK-R" panose="02020400000000000000" pitchFamily="18" charset="-128"/>
                <a:ea typeface="UD デジタル 教科書体 NK-R" panose="02020400000000000000" pitchFamily="18" charset="-128"/>
              </a:rPr>
              <a:t>S</a:t>
            </a:r>
            <a:r>
              <a:rPr kumimoji="1" lang="ja-JP" altLang="en-US" sz="1400" b="1" dirty="0">
                <a:solidFill>
                  <a:srgbClr val="FF0000"/>
                </a:solidFill>
                <a:latin typeface="UD デジタル 教科書体 NK-R" panose="02020400000000000000" pitchFamily="18" charset="-128"/>
                <a:ea typeface="UD デジタル 教科書体 NK-R" panose="02020400000000000000" pitchFamily="18" charset="-128"/>
              </a:rPr>
              <a:t>」ボタンでシラバス</a:t>
            </a:r>
            <a:endParaRPr kumimoji="1" lang="en-US" altLang="ja-JP" sz="1400" b="1"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400" b="1" dirty="0">
                <a:solidFill>
                  <a:srgbClr val="FF0000"/>
                </a:solidFill>
                <a:latin typeface="UD デジタル 教科書体 NK-R" panose="02020400000000000000" pitchFamily="18" charset="-128"/>
                <a:ea typeface="UD デジタル 教科書体 NK-R" panose="02020400000000000000" pitchFamily="18" charset="-128"/>
              </a:rPr>
              <a:t>に移行します。</a:t>
            </a:r>
          </a:p>
        </p:txBody>
      </p:sp>
      <p:sp>
        <p:nvSpPr>
          <p:cNvPr id="34" name="吹き出し: 線 33">
            <a:extLst>
              <a:ext uri="{FF2B5EF4-FFF2-40B4-BE49-F238E27FC236}">
                <a16:creationId xmlns:a16="http://schemas.microsoft.com/office/drawing/2014/main" id="{BCC94EDC-7134-0EB8-5F25-EF17360215F7}"/>
              </a:ext>
            </a:extLst>
          </p:cNvPr>
          <p:cNvSpPr/>
          <p:nvPr/>
        </p:nvSpPr>
        <p:spPr>
          <a:xfrm>
            <a:off x="6387673" y="5103620"/>
            <a:ext cx="2427854" cy="1212357"/>
          </a:xfrm>
          <a:prstGeom prst="borderCallout1">
            <a:avLst>
              <a:gd name="adj1" fmla="val -7847"/>
              <a:gd name="adj2" fmla="val 134391"/>
              <a:gd name="adj3" fmla="val 35325"/>
              <a:gd name="adj4" fmla="val 100627"/>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楕円 9">
            <a:extLst>
              <a:ext uri="{FF2B5EF4-FFF2-40B4-BE49-F238E27FC236}">
                <a16:creationId xmlns:a16="http://schemas.microsoft.com/office/drawing/2014/main" id="{03C3DD1D-F51D-7993-78D5-09636146C067}"/>
              </a:ext>
            </a:extLst>
          </p:cNvPr>
          <p:cNvSpPr/>
          <p:nvPr/>
        </p:nvSpPr>
        <p:spPr>
          <a:xfrm>
            <a:off x="5926608" y="3796739"/>
            <a:ext cx="1277434" cy="458642"/>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ln>
              <a:solidFill>
                <a:schemeClr val="tx1"/>
              </a:solidFill>
            </a:endParaRPr>
          </a:p>
        </p:txBody>
      </p:sp>
      <p:sp>
        <p:nvSpPr>
          <p:cNvPr id="12" name="テキスト ボックス 11">
            <a:extLst>
              <a:ext uri="{FF2B5EF4-FFF2-40B4-BE49-F238E27FC236}">
                <a16:creationId xmlns:a16="http://schemas.microsoft.com/office/drawing/2014/main" id="{E4E0A58B-ABC6-2A07-E9EA-8B8768A393F6}"/>
              </a:ext>
            </a:extLst>
          </p:cNvPr>
          <p:cNvSpPr txBox="1"/>
          <p:nvPr/>
        </p:nvSpPr>
        <p:spPr>
          <a:xfrm>
            <a:off x="1422400" y="5014437"/>
            <a:ext cx="3156665" cy="646331"/>
          </a:xfrm>
          <a:prstGeom prst="rect">
            <a:avLst/>
          </a:prstGeom>
          <a:noFill/>
        </p:spPr>
        <p:txBody>
          <a:bodyPr wrap="square" rtlCol="0">
            <a:spAutoFit/>
          </a:bodyPr>
          <a:lstStyle/>
          <a:p>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ここからも学習支援システムにログインできますが、各科目の「講義内情報」や「休講・補講情報」は</a:t>
            </a:r>
            <a:r>
              <a:rPr kumimoji="1" lang="en-US" altLang="ja-JP" sz="1200" dirty="0" err="1">
                <a:latin typeface="UD デジタル 教科書体 NK-R" panose="02020400000000000000" pitchFamily="18" charset="-128"/>
                <a:ea typeface="UD デジタル 教科書体 NK-R" panose="02020400000000000000" pitchFamily="18" charset="-128"/>
              </a:rPr>
              <a:t>Hoppii</a:t>
            </a:r>
            <a:r>
              <a:rPr kumimoji="1" lang="ja-JP" altLang="en-US" sz="1200" dirty="0">
                <a:latin typeface="UD デジタル 教科書体 NK-R" panose="02020400000000000000" pitchFamily="18" charset="-128"/>
                <a:ea typeface="UD デジタル 教科書体 NK-R" panose="02020400000000000000" pitchFamily="18" charset="-128"/>
              </a:rPr>
              <a:t>時間割からのみ確認可能です。</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14" name="吹き出し: 線 13">
            <a:extLst>
              <a:ext uri="{FF2B5EF4-FFF2-40B4-BE49-F238E27FC236}">
                <a16:creationId xmlns:a16="http://schemas.microsoft.com/office/drawing/2014/main" id="{4A0FBE81-CB2E-DC32-DA29-CB65262F7A13}"/>
              </a:ext>
            </a:extLst>
          </p:cNvPr>
          <p:cNvSpPr/>
          <p:nvPr/>
        </p:nvSpPr>
        <p:spPr>
          <a:xfrm>
            <a:off x="1422400" y="5014437"/>
            <a:ext cx="3156665" cy="830996"/>
          </a:xfrm>
          <a:prstGeom prst="borderCallout1">
            <a:avLst>
              <a:gd name="adj1" fmla="val 74710"/>
              <a:gd name="adj2" fmla="val 100576"/>
              <a:gd name="adj3" fmla="val -95316"/>
              <a:gd name="adj4" fmla="val 150393"/>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3" name="図 12" descr="QR コード&#10;&#10;AI 生成コンテンツは誤りを含む可能性があります。">
            <a:extLst>
              <a:ext uri="{FF2B5EF4-FFF2-40B4-BE49-F238E27FC236}">
                <a16:creationId xmlns:a16="http://schemas.microsoft.com/office/drawing/2014/main" id="{ED160199-AD0C-9D1B-6839-39C59D1EB4C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52202" y="1147997"/>
            <a:ext cx="454416" cy="454416"/>
          </a:xfrm>
          <a:prstGeom prst="rect">
            <a:avLst/>
          </a:prstGeom>
          <a:ln>
            <a:solidFill>
              <a:schemeClr val="accent2"/>
            </a:solidFill>
          </a:ln>
        </p:spPr>
      </p:pic>
    </p:spTree>
    <p:extLst>
      <p:ext uri="{BB962C8B-B14F-4D97-AF65-F5344CB8AC3E}">
        <p14:creationId xmlns:p14="http://schemas.microsoft.com/office/powerpoint/2010/main" val="19430901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4BB4AEAE-B4A4-4B77-8CEA-F816C5762886}"/>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95" imgH="394" progId="TCLayout.ActiveDocument.1">
                  <p:embed/>
                </p:oleObj>
              </mc:Choice>
              <mc:Fallback>
                <p:oleObj name="think-cell スライド" r:id="rId4" imgW="395" imgH="394" progId="TCLayout.ActiveDocument.1">
                  <p:embed/>
                  <p:pic>
                    <p:nvPicPr>
                      <p:cNvPr id="8" name="オブジェクト 7" hidden="1">
                        <a:extLst>
                          <a:ext uri="{FF2B5EF4-FFF2-40B4-BE49-F238E27FC236}">
                            <a16:creationId xmlns:a16="http://schemas.microsoft.com/office/drawing/2014/main" id="{4BB4AEAE-B4A4-4B77-8CEA-F816C5762886}"/>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5" name="スライド番号プレースホルダー 4">
            <a:extLst>
              <a:ext uri="{FF2B5EF4-FFF2-40B4-BE49-F238E27FC236}">
                <a16:creationId xmlns:a16="http://schemas.microsoft.com/office/drawing/2014/main" id="{85D36DBA-4847-40A2-B12D-3AD56B0CAFE3}"/>
              </a:ext>
            </a:extLst>
          </p:cNvPr>
          <p:cNvSpPr txBox="1">
            <a:spLocks/>
          </p:cNvSpPr>
          <p:nvPr/>
        </p:nvSpPr>
        <p:spPr>
          <a:xfrm>
            <a:off x="11618997" y="6237312"/>
            <a:ext cx="540544"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2F438C8-8069-4F24-9685-E72734149F7B}" type="slidenum">
              <a:rPr lang="ja-JP" altLang="en-US" sz="1400" smtClean="0">
                <a:solidFill>
                  <a:srgbClr val="002060"/>
                </a:solidFill>
                <a:latin typeface="Meiryo UI" panose="020B0604030504040204" pitchFamily="50" charset="-128"/>
                <a:ea typeface="Meiryo UI" panose="020B0604030504040204" pitchFamily="50" charset="-128"/>
              </a:rPr>
              <a:pPr/>
              <a:t>6</a:t>
            </a:fld>
            <a:endParaRPr lang="ja-JP" altLang="en-US" sz="1400" dirty="0">
              <a:solidFill>
                <a:srgbClr val="002060"/>
              </a:solidFill>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E2063D94-B3C3-4D8B-82CC-1942CF3A6387}"/>
              </a:ext>
            </a:extLst>
          </p:cNvPr>
          <p:cNvPicPr>
            <a:picLocks noChangeAspect="1"/>
          </p:cNvPicPr>
          <p:nvPr/>
        </p:nvPicPr>
        <p:blipFill>
          <a:blip r:embed="rId6"/>
          <a:stretch>
            <a:fillRect/>
          </a:stretch>
        </p:blipFill>
        <p:spPr>
          <a:xfrm>
            <a:off x="1" y="6590031"/>
            <a:ext cx="12197644" cy="272203"/>
          </a:xfrm>
          <a:prstGeom prst="rect">
            <a:avLst/>
          </a:prstGeom>
        </p:spPr>
      </p:pic>
      <p:sp>
        <p:nvSpPr>
          <p:cNvPr id="4" name="テキスト プレースホルダー 6">
            <a:extLst>
              <a:ext uri="{FF2B5EF4-FFF2-40B4-BE49-F238E27FC236}">
                <a16:creationId xmlns:a16="http://schemas.microsoft.com/office/drawing/2014/main" id="{42D19C2A-6BB8-6AC2-0360-5FB17A397605}"/>
              </a:ext>
            </a:extLst>
          </p:cNvPr>
          <p:cNvSpPr txBox="1">
            <a:spLocks/>
          </p:cNvSpPr>
          <p:nvPr/>
        </p:nvSpPr>
        <p:spPr bwMode="gray">
          <a:xfrm>
            <a:off x="285700" y="94004"/>
            <a:ext cx="11626246" cy="6458521"/>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0"/>
              </a:spcBef>
              <a:buFont typeface="Arial" panose="020B0604020202020204" pitchFamily="34" charset="0"/>
              <a:buChar char="•"/>
              <a:defRPr kumimoji="1" sz="4000" kern="1200" cap="none" baseline="0">
                <a:solidFill>
                  <a:srgbClr val="00B050"/>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ja-JP" altLang="en-US" sz="1200" dirty="0">
              <a:solidFill>
                <a:schemeClr val="tx1"/>
              </a:solidFill>
            </a:endParaRPr>
          </a:p>
        </p:txBody>
      </p:sp>
      <p:sp>
        <p:nvSpPr>
          <p:cNvPr id="6" name="テキスト ボックス 5">
            <a:extLst>
              <a:ext uri="{FF2B5EF4-FFF2-40B4-BE49-F238E27FC236}">
                <a16:creationId xmlns:a16="http://schemas.microsoft.com/office/drawing/2014/main" id="{3790AC11-8CAC-359F-B2EB-C1853E396F8D}"/>
              </a:ext>
            </a:extLst>
          </p:cNvPr>
          <p:cNvSpPr txBox="1"/>
          <p:nvPr/>
        </p:nvSpPr>
        <p:spPr>
          <a:xfrm>
            <a:off x="0" y="29278"/>
            <a:ext cx="12192000" cy="523220"/>
          </a:xfrm>
          <a:prstGeom prst="rect">
            <a:avLst/>
          </a:prstGeom>
          <a:noFill/>
        </p:spPr>
        <p:txBody>
          <a:bodyPr wrap="square" rtlCol="0">
            <a:spAutoFit/>
          </a:bodyPr>
          <a:lstStyle/>
          <a:p>
            <a:r>
              <a:rPr lang="ja-JP" altLang="en-US" sz="2800" dirty="0">
                <a:latin typeface="UD デジタル 教科書体 NK-R" panose="02020400000000000000" pitchFamily="18" charset="-128"/>
                <a:ea typeface="UD デジタル 教科書体 NK-R" panose="02020400000000000000" pitchFamily="18" charset="-128"/>
              </a:rPr>
              <a:t>３　授業の仮登録方法</a:t>
            </a:r>
            <a:endParaRPr lang="en-US" altLang="ja-JP" sz="2800" dirty="0">
              <a:latin typeface="UD デジタル 教科書体 NK-R" panose="02020400000000000000" pitchFamily="18" charset="-128"/>
              <a:ea typeface="UD デジタル 教科書体 NK-R" panose="02020400000000000000" pitchFamily="18" charset="-128"/>
            </a:endParaRPr>
          </a:p>
        </p:txBody>
      </p:sp>
      <p:pic>
        <p:nvPicPr>
          <p:cNvPr id="2" name="図 1" descr="グラフィカル ユーザー インターフェイス, テキスト, アプリケーション&#10;&#10;自動的に生成された説明">
            <a:extLst>
              <a:ext uri="{FF2B5EF4-FFF2-40B4-BE49-F238E27FC236}">
                <a16:creationId xmlns:a16="http://schemas.microsoft.com/office/drawing/2014/main" id="{428BB425-48E5-4397-9975-76DB505AA232}"/>
              </a:ext>
            </a:extLst>
          </p:cNvPr>
          <p:cNvPicPr>
            <a:picLocks noChangeAspect="1"/>
          </p:cNvPicPr>
          <p:nvPr/>
        </p:nvPicPr>
        <p:blipFill rotWithShape="1">
          <a:blip r:embed="rId7">
            <a:extLst>
              <a:ext uri="{28A0092B-C50C-407E-A947-70E740481C1C}">
                <a14:useLocalDpi xmlns:a14="http://schemas.microsoft.com/office/drawing/2010/main" val="0"/>
              </a:ext>
            </a:extLst>
          </a:blip>
          <a:srcRect t="10139" b="7088"/>
          <a:stretch/>
        </p:blipFill>
        <p:spPr>
          <a:xfrm>
            <a:off x="550761" y="1998834"/>
            <a:ext cx="2574846" cy="3790858"/>
          </a:xfrm>
          <a:prstGeom prst="rect">
            <a:avLst/>
          </a:prstGeom>
          <a:ln>
            <a:solidFill>
              <a:schemeClr val="accent2"/>
            </a:solidFill>
          </a:ln>
        </p:spPr>
      </p:pic>
      <p:sp>
        <p:nvSpPr>
          <p:cNvPr id="3" name="テキスト ボックス 2">
            <a:extLst>
              <a:ext uri="{FF2B5EF4-FFF2-40B4-BE49-F238E27FC236}">
                <a16:creationId xmlns:a16="http://schemas.microsoft.com/office/drawing/2014/main" id="{684FA1D6-88D3-5AB6-A908-3C8AE4155421}"/>
              </a:ext>
            </a:extLst>
          </p:cNvPr>
          <p:cNvSpPr txBox="1"/>
          <p:nvPr/>
        </p:nvSpPr>
        <p:spPr>
          <a:xfrm>
            <a:off x="438638" y="1098231"/>
            <a:ext cx="3347953" cy="369332"/>
          </a:xfrm>
          <a:prstGeom prst="rect">
            <a:avLst/>
          </a:prstGeom>
          <a:noFill/>
        </p:spPr>
        <p:txBody>
          <a:bodyPr wrap="square" rtlCol="0">
            <a:spAutoFit/>
          </a:bodyPr>
          <a:lstStyle/>
          <a:p>
            <a:r>
              <a:rPr kumimoji="1" lang="ja-JP" altLang="en-US" dirty="0">
                <a:latin typeface="UD デジタル 教科書体 NK-R" panose="02020400000000000000" pitchFamily="18" charset="-128"/>
                <a:ea typeface="UD デジタル 教科書体 NK-R" panose="02020400000000000000" pitchFamily="18" charset="-128"/>
              </a:rPr>
              <a:t>①</a:t>
            </a:r>
            <a:r>
              <a:rPr kumimoji="1" lang="en-US" altLang="ja-JP" dirty="0" err="1">
                <a:latin typeface="UD デジタル 教科書体 NK-R" panose="02020400000000000000" pitchFamily="18" charset="-128"/>
                <a:ea typeface="UD デジタル 教科書体 NK-R" panose="02020400000000000000" pitchFamily="18" charset="-128"/>
              </a:rPr>
              <a:t>Hoppii</a:t>
            </a:r>
            <a:r>
              <a:rPr kumimoji="1" lang="ja-JP" altLang="en-US" dirty="0">
                <a:latin typeface="UD デジタル 教科書体 NK-R" panose="02020400000000000000" pitchFamily="18" charset="-128"/>
                <a:ea typeface="UD デジタル 教科書体 NK-R" panose="02020400000000000000" pitchFamily="18" charset="-128"/>
              </a:rPr>
              <a:t>内「時間割」を押下</a:t>
            </a:r>
          </a:p>
        </p:txBody>
      </p:sp>
      <p:sp>
        <p:nvSpPr>
          <p:cNvPr id="7" name="楕円 6">
            <a:extLst>
              <a:ext uri="{FF2B5EF4-FFF2-40B4-BE49-F238E27FC236}">
                <a16:creationId xmlns:a16="http://schemas.microsoft.com/office/drawing/2014/main" id="{AA1038B0-4312-939E-C27A-109A8A2A199C}"/>
              </a:ext>
            </a:extLst>
          </p:cNvPr>
          <p:cNvSpPr/>
          <p:nvPr/>
        </p:nvSpPr>
        <p:spPr>
          <a:xfrm>
            <a:off x="380451" y="2963333"/>
            <a:ext cx="1227927" cy="465667"/>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グラフィカル ユーザー インターフェイス, テキスト, アプリケーション&#10;&#10;自動的に生成された説明">
            <a:extLst>
              <a:ext uri="{FF2B5EF4-FFF2-40B4-BE49-F238E27FC236}">
                <a16:creationId xmlns:a16="http://schemas.microsoft.com/office/drawing/2014/main" id="{097208F3-EA0A-53B0-D95D-6B2D0C5C1A0E}"/>
              </a:ext>
            </a:extLst>
          </p:cNvPr>
          <p:cNvPicPr>
            <a:picLocks noChangeAspect="1"/>
          </p:cNvPicPr>
          <p:nvPr/>
        </p:nvPicPr>
        <p:blipFill rotWithShape="1">
          <a:blip r:embed="rId8">
            <a:extLst>
              <a:ext uri="{28A0092B-C50C-407E-A947-70E740481C1C}">
                <a14:useLocalDpi xmlns:a14="http://schemas.microsoft.com/office/drawing/2010/main" val="0"/>
              </a:ext>
            </a:extLst>
          </a:blip>
          <a:srcRect t="3015" b="14211"/>
          <a:stretch/>
        </p:blipFill>
        <p:spPr>
          <a:xfrm>
            <a:off x="4583094" y="1998834"/>
            <a:ext cx="2574846" cy="3790858"/>
          </a:xfrm>
          <a:prstGeom prst="rect">
            <a:avLst/>
          </a:prstGeom>
          <a:ln>
            <a:solidFill>
              <a:schemeClr val="accent2"/>
            </a:solidFill>
          </a:ln>
        </p:spPr>
      </p:pic>
      <p:sp>
        <p:nvSpPr>
          <p:cNvPr id="12" name="テキスト ボックス 11">
            <a:extLst>
              <a:ext uri="{FF2B5EF4-FFF2-40B4-BE49-F238E27FC236}">
                <a16:creationId xmlns:a16="http://schemas.microsoft.com/office/drawing/2014/main" id="{18E068CE-029D-9C7A-D925-3FC86C91EBE9}"/>
              </a:ext>
            </a:extLst>
          </p:cNvPr>
          <p:cNvSpPr txBox="1"/>
          <p:nvPr/>
        </p:nvSpPr>
        <p:spPr>
          <a:xfrm>
            <a:off x="4583093" y="1098231"/>
            <a:ext cx="2574847" cy="369332"/>
          </a:xfrm>
          <a:prstGeom prst="rect">
            <a:avLst/>
          </a:prstGeom>
          <a:noFill/>
        </p:spPr>
        <p:txBody>
          <a:bodyPr wrap="square" rtlCol="0">
            <a:spAutoFit/>
          </a:bodyPr>
          <a:lstStyle/>
          <a:p>
            <a:r>
              <a:rPr kumimoji="1" lang="ja-JP" altLang="en-US" dirty="0">
                <a:latin typeface="UD デジタル 教科書体 NK-R" panose="02020400000000000000" pitchFamily="18" charset="-128"/>
                <a:ea typeface="UD デジタル 教科書体 NK-R" panose="02020400000000000000" pitchFamily="18" charset="-128"/>
              </a:rPr>
              <a:t>②授業の仮登録を押下</a:t>
            </a:r>
          </a:p>
        </p:txBody>
      </p:sp>
      <p:sp>
        <p:nvSpPr>
          <p:cNvPr id="13" name="楕円 12">
            <a:extLst>
              <a:ext uri="{FF2B5EF4-FFF2-40B4-BE49-F238E27FC236}">
                <a16:creationId xmlns:a16="http://schemas.microsoft.com/office/drawing/2014/main" id="{5D8DEC59-94F1-EA0E-50FB-C22C35B168E9}"/>
              </a:ext>
            </a:extLst>
          </p:cNvPr>
          <p:cNvSpPr/>
          <p:nvPr/>
        </p:nvSpPr>
        <p:spPr>
          <a:xfrm>
            <a:off x="5250025" y="3148680"/>
            <a:ext cx="1240981" cy="385233"/>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descr="グラフィカル ユーザー インターフェイス, テキスト, アプリケーション, メール&#10;&#10;自動的に生成された説明">
            <a:extLst>
              <a:ext uri="{FF2B5EF4-FFF2-40B4-BE49-F238E27FC236}">
                <a16:creationId xmlns:a16="http://schemas.microsoft.com/office/drawing/2014/main" id="{2526F6A8-F1E8-DDD3-069C-16902EFA03BC}"/>
              </a:ext>
            </a:extLst>
          </p:cNvPr>
          <p:cNvPicPr>
            <a:picLocks noChangeAspect="1"/>
          </p:cNvPicPr>
          <p:nvPr/>
        </p:nvPicPr>
        <p:blipFill rotWithShape="1">
          <a:blip r:embed="rId9">
            <a:extLst>
              <a:ext uri="{28A0092B-C50C-407E-A947-70E740481C1C}">
                <a14:useLocalDpi xmlns:a14="http://schemas.microsoft.com/office/drawing/2010/main" val="0"/>
              </a:ext>
            </a:extLst>
          </a:blip>
          <a:srcRect t="3016" b="30394"/>
          <a:stretch/>
        </p:blipFill>
        <p:spPr>
          <a:xfrm>
            <a:off x="8852505" y="2219568"/>
            <a:ext cx="2882225" cy="3413780"/>
          </a:xfrm>
          <a:prstGeom prst="rect">
            <a:avLst/>
          </a:prstGeom>
          <a:ln>
            <a:solidFill>
              <a:schemeClr val="accent2"/>
            </a:solidFill>
          </a:ln>
        </p:spPr>
      </p:pic>
      <p:sp>
        <p:nvSpPr>
          <p:cNvPr id="18" name="矢印: 右 17">
            <a:extLst>
              <a:ext uri="{FF2B5EF4-FFF2-40B4-BE49-F238E27FC236}">
                <a16:creationId xmlns:a16="http://schemas.microsoft.com/office/drawing/2014/main" id="{E092FA40-4F57-7B51-66CD-1526ADEB4804}"/>
              </a:ext>
            </a:extLst>
          </p:cNvPr>
          <p:cNvSpPr/>
          <p:nvPr/>
        </p:nvSpPr>
        <p:spPr>
          <a:xfrm>
            <a:off x="3360561" y="3533913"/>
            <a:ext cx="1025562" cy="7850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吹き出し: 線 18">
            <a:extLst>
              <a:ext uri="{FF2B5EF4-FFF2-40B4-BE49-F238E27FC236}">
                <a16:creationId xmlns:a16="http://schemas.microsoft.com/office/drawing/2014/main" id="{FEDAE0BF-1236-1418-EF70-C712BE2EE64B}"/>
              </a:ext>
            </a:extLst>
          </p:cNvPr>
          <p:cNvSpPr/>
          <p:nvPr/>
        </p:nvSpPr>
        <p:spPr>
          <a:xfrm>
            <a:off x="1716082" y="4697680"/>
            <a:ext cx="2914065" cy="523220"/>
          </a:xfrm>
          <a:prstGeom prst="borderCallout1">
            <a:avLst>
              <a:gd name="adj1" fmla="val 64760"/>
              <a:gd name="adj2" fmla="val 114548"/>
              <a:gd name="adj3" fmla="val 58289"/>
              <a:gd name="adj4" fmla="val 100514"/>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テキスト ボックス 19">
            <a:extLst>
              <a:ext uri="{FF2B5EF4-FFF2-40B4-BE49-F238E27FC236}">
                <a16:creationId xmlns:a16="http://schemas.microsoft.com/office/drawing/2014/main" id="{1DB43996-AE17-5C3A-182F-962C41F99A0E}"/>
              </a:ext>
            </a:extLst>
          </p:cNvPr>
          <p:cNvSpPr txBox="1"/>
          <p:nvPr/>
        </p:nvSpPr>
        <p:spPr>
          <a:xfrm>
            <a:off x="8591103" y="1079740"/>
            <a:ext cx="3460870" cy="646331"/>
          </a:xfrm>
          <a:prstGeom prst="rect">
            <a:avLst/>
          </a:prstGeom>
          <a:noFill/>
        </p:spPr>
        <p:txBody>
          <a:bodyPr wrap="square" rtlCol="0">
            <a:spAutoFit/>
          </a:bodyPr>
          <a:lstStyle/>
          <a:p>
            <a:r>
              <a:rPr kumimoji="1" lang="ja-JP" altLang="en-US" dirty="0">
                <a:latin typeface="UD デジタル 教科書体 NK-R" panose="02020400000000000000" pitchFamily="18" charset="-128"/>
                <a:ea typeface="UD デジタル 教科書体 NK-R" panose="02020400000000000000" pitchFamily="18" charset="-128"/>
              </a:rPr>
              <a:t>③シラバスで授業コードを確認し、</a:t>
            </a:r>
            <a:endParaRPr kumimoji="1"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a:t>
            </a:r>
            <a:r>
              <a:rPr kumimoji="1" lang="ja-JP" altLang="en-US" dirty="0">
                <a:latin typeface="UD デジタル 教科書体 NK-R" panose="02020400000000000000" pitchFamily="18" charset="-128"/>
                <a:ea typeface="UD デジタル 教科書体 NK-R" panose="02020400000000000000" pitchFamily="18" charset="-128"/>
              </a:rPr>
              <a:t>表示の案内文に沿って登録</a:t>
            </a:r>
          </a:p>
        </p:txBody>
      </p:sp>
      <p:sp>
        <p:nvSpPr>
          <p:cNvPr id="21" name="テキスト ボックス 20">
            <a:extLst>
              <a:ext uri="{FF2B5EF4-FFF2-40B4-BE49-F238E27FC236}">
                <a16:creationId xmlns:a16="http://schemas.microsoft.com/office/drawing/2014/main" id="{E2F28B4F-5F9A-5B39-C9D4-EC97A80ACDBA}"/>
              </a:ext>
            </a:extLst>
          </p:cNvPr>
          <p:cNvSpPr txBox="1"/>
          <p:nvPr/>
        </p:nvSpPr>
        <p:spPr>
          <a:xfrm>
            <a:off x="1716082" y="4793917"/>
            <a:ext cx="3261267" cy="307777"/>
          </a:xfrm>
          <a:prstGeom prst="rect">
            <a:avLst/>
          </a:prstGeom>
          <a:noFill/>
        </p:spPr>
        <p:txBody>
          <a:bodyPr wrap="square" rtlCol="0">
            <a:spAutoFit/>
          </a:bodyPr>
          <a:lstStyle/>
          <a:p>
            <a:r>
              <a:rPr lang="ja-JP" altLang="en-US" sz="1400" b="1" dirty="0">
                <a:solidFill>
                  <a:srgbClr val="FF0000"/>
                </a:solidFill>
                <a:latin typeface="UD デジタル 教科書体 NK-R" panose="02020400000000000000" pitchFamily="18" charset="-128"/>
                <a:ea typeface="UD デジタル 教科書体 NK-R" panose="02020400000000000000" pitchFamily="18" charset="-128"/>
              </a:rPr>
              <a:t>登録済の科目一覧が表示されます。</a:t>
            </a:r>
            <a:endParaRPr lang="en-US" altLang="ja-JP" sz="1400" b="1"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22" name="矢印: 右 21">
            <a:extLst>
              <a:ext uri="{FF2B5EF4-FFF2-40B4-BE49-F238E27FC236}">
                <a16:creationId xmlns:a16="http://schemas.microsoft.com/office/drawing/2014/main" id="{8E3DB2D1-1FB3-3866-F4DC-DF6DA0AAF992}"/>
              </a:ext>
            </a:extLst>
          </p:cNvPr>
          <p:cNvSpPr/>
          <p:nvPr/>
        </p:nvSpPr>
        <p:spPr>
          <a:xfrm>
            <a:off x="7515198" y="3533913"/>
            <a:ext cx="1025562" cy="7850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36D67977-931D-4096-6461-CAE3BA62295A}"/>
              </a:ext>
            </a:extLst>
          </p:cNvPr>
          <p:cNvSpPr txBox="1"/>
          <p:nvPr/>
        </p:nvSpPr>
        <p:spPr>
          <a:xfrm>
            <a:off x="9747663" y="3323264"/>
            <a:ext cx="761747" cy="400110"/>
          </a:xfrm>
          <a:prstGeom prst="rect">
            <a:avLst/>
          </a:prstGeom>
          <a:solidFill>
            <a:schemeClr val="bg1"/>
          </a:solidFill>
        </p:spPr>
        <p:txBody>
          <a:bodyPr wrap="none" rtlCol="0">
            <a:spAutoFit/>
          </a:bodyPr>
          <a:lstStyle/>
          <a:p>
            <a:pPr algn="ctr"/>
            <a:r>
              <a:rPr kumimoji="1" lang="ja-JP" altLang="en-US" sz="1000" dirty="0">
                <a:latin typeface="UD デジタル 教科書体 NK-R" panose="02020400000000000000" pitchFamily="18" charset="-128"/>
                <a:ea typeface="UD デジタル 教科書体 NK-R" panose="02020400000000000000" pitchFamily="18" charset="-128"/>
              </a:rPr>
              <a:t>授業</a:t>
            </a:r>
            <a:r>
              <a:rPr kumimoji="1" lang="en-US" altLang="ja-JP" sz="1000" dirty="0">
                <a:latin typeface="UD デジタル 教科書体 NK-R" panose="02020400000000000000" pitchFamily="18" charset="-128"/>
                <a:ea typeface="UD デジタル 教科書体 NK-R" panose="02020400000000000000" pitchFamily="18" charset="-128"/>
              </a:rPr>
              <a:t>A</a:t>
            </a:r>
          </a:p>
          <a:p>
            <a:pPr algn="ctr"/>
            <a:r>
              <a:rPr kumimoji="1" lang="ja-JP" altLang="en-US" sz="1000" dirty="0">
                <a:latin typeface="UD デジタル 教科書体 NK-R" panose="02020400000000000000" pitchFamily="18" charset="-128"/>
                <a:ea typeface="UD デジタル 教科書体 NK-R" panose="02020400000000000000" pitchFamily="18" charset="-128"/>
              </a:rPr>
              <a:t>法政　未来</a:t>
            </a:r>
          </a:p>
        </p:txBody>
      </p:sp>
    </p:spTree>
    <p:extLst>
      <p:ext uri="{BB962C8B-B14F-4D97-AF65-F5344CB8AC3E}">
        <p14:creationId xmlns:p14="http://schemas.microsoft.com/office/powerpoint/2010/main" val="4002482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4BB4AEAE-B4A4-4B77-8CEA-F816C5762886}"/>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95" imgH="394" progId="TCLayout.ActiveDocument.1">
                  <p:embed/>
                </p:oleObj>
              </mc:Choice>
              <mc:Fallback>
                <p:oleObj name="think-cell スライド" r:id="rId4" imgW="395" imgH="394" progId="TCLayout.ActiveDocument.1">
                  <p:embed/>
                  <p:pic>
                    <p:nvPicPr>
                      <p:cNvPr id="8" name="オブジェクト 7" hidden="1">
                        <a:extLst>
                          <a:ext uri="{FF2B5EF4-FFF2-40B4-BE49-F238E27FC236}">
                            <a16:creationId xmlns:a16="http://schemas.microsoft.com/office/drawing/2014/main" id="{4BB4AEAE-B4A4-4B77-8CEA-F816C5762886}"/>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5" name="スライド番号プレースホルダー 4">
            <a:extLst>
              <a:ext uri="{FF2B5EF4-FFF2-40B4-BE49-F238E27FC236}">
                <a16:creationId xmlns:a16="http://schemas.microsoft.com/office/drawing/2014/main" id="{85D36DBA-4847-40A2-B12D-3AD56B0CAFE3}"/>
              </a:ext>
            </a:extLst>
          </p:cNvPr>
          <p:cNvSpPr txBox="1">
            <a:spLocks/>
          </p:cNvSpPr>
          <p:nvPr/>
        </p:nvSpPr>
        <p:spPr>
          <a:xfrm>
            <a:off x="11618997" y="6237312"/>
            <a:ext cx="540544"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2F438C8-8069-4F24-9685-E72734149F7B}" type="slidenum">
              <a:rPr lang="ja-JP" altLang="en-US" sz="1400" smtClean="0">
                <a:solidFill>
                  <a:srgbClr val="002060"/>
                </a:solidFill>
                <a:latin typeface="Meiryo UI" panose="020B0604030504040204" pitchFamily="50" charset="-128"/>
                <a:ea typeface="Meiryo UI" panose="020B0604030504040204" pitchFamily="50" charset="-128"/>
              </a:rPr>
              <a:pPr/>
              <a:t>7</a:t>
            </a:fld>
            <a:endParaRPr lang="ja-JP" altLang="en-US" sz="1400" dirty="0">
              <a:solidFill>
                <a:srgbClr val="002060"/>
              </a:solidFill>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E2063D94-B3C3-4D8B-82CC-1942CF3A6387}"/>
              </a:ext>
            </a:extLst>
          </p:cNvPr>
          <p:cNvPicPr>
            <a:picLocks noChangeAspect="1"/>
          </p:cNvPicPr>
          <p:nvPr/>
        </p:nvPicPr>
        <p:blipFill>
          <a:blip r:embed="rId6"/>
          <a:stretch>
            <a:fillRect/>
          </a:stretch>
        </p:blipFill>
        <p:spPr>
          <a:xfrm>
            <a:off x="1" y="6590031"/>
            <a:ext cx="12197644" cy="272203"/>
          </a:xfrm>
          <a:prstGeom prst="rect">
            <a:avLst/>
          </a:prstGeom>
        </p:spPr>
      </p:pic>
      <p:sp>
        <p:nvSpPr>
          <p:cNvPr id="4" name="テキスト プレースホルダー 6">
            <a:extLst>
              <a:ext uri="{FF2B5EF4-FFF2-40B4-BE49-F238E27FC236}">
                <a16:creationId xmlns:a16="http://schemas.microsoft.com/office/drawing/2014/main" id="{42D19C2A-6BB8-6AC2-0360-5FB17A397605}"/>
              </a:ext>
            </a:extLst>
          </p:cNvPr>
          <p:cNvSpPr txBox="1">
            <a:spLocks/>
          </p:cNvSpPr>
          <p:nvPr/>
        </p:nvSpPr>
        <p:spPr bwMode="gray">
          <a:xfrm>
            <a:off x="285700" y="94004"/>
            <a:ext cx="11626246" cy="6458521"/>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0"/>
              </a:spcBef>
              <a:buFont typeface="Arial" panose="020B0604020202020204" pitchFamily="34" charset="0"/>
              <a:buChar char="•"/>
              <a:defRPr kumimoji="1" sz="4000" kern="1200" cap="none" baseline="0">
                <a:solidFill>
                  <a:srgbClr val="00B050"/>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ja-JP" altLang="en-US" sz="1200" dirty="0">
              <a:solidFill>
                <a:schemeClr val="tx1"/>
              </a:solidFill>
            </a:endParaRPr>
          </a:p>
        </p:txBody>
      </p:sp>
      <p:sp>
        <p:nvSpPr>
          <p:cNvPr id="6" name="テキスト ボックス 5">
            <a:extLst>
              <a:ext uri="{FF2B5EF4-FFF2-40B4-BE49-F238E27FC236}">
                <a16:creationId xmlns:a16="http://schemas.microsoft.com/office/drawing/2014/main" id="{3790AC11-8CAC-359F-B2EB-C1853E396F8D}"/>
              </a:ext>
            </a:extLst>
          </p:cNvPr>
          <p:cNvSpPr txBox="1"/>
          <p:nvPr/>
        </p:nvSpPr>
        <p:spPr>
          <a:xfrm>
            <a:off x="0" y="41128"/>
            <a:ext cx="12159541" cy="523220"/>
          </a:xfrm>
          <a:prstGeom prst="rect">
            <a:avLst/>
          </a:prstGeom>
          <a:noFill/>
        </p:spPr>
        <p:txBody>
          <a:bodyPr wrap="square" rtlCol="0">
            <a:spAutoFit/>
          </a:bodyPr>
          <a:lstStyle/>
          <a:p>
            <a:r>
              <a:rPr lang="ja-JP" altLang="en-US" sz="2800" dirty="0">
                <a:latin typeface="UD デジタル 教科書体 NK-R" panose="02020400000000000000" pitchFamily="18" charset="-128"/>
                <a:ea typeface="UD デジタル 教科書体 NK-R" panose="02020400000000000000" pitchFamily="18" charset="-128"/>
              </a:rPr>
              <a:t>３　授業の仮登録方法</a:t>
            </a:r>
            <a:endParaRPr lang="en-US" altLang="ja-JP" sz="2800" dirty="0">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a:extLst>
              <a:ext uri="{FF2B5EF4-FFF2-40B4-BE49-F238E27FC236}">
                <a16:creationId xmlns:a16="http://schemas.microsoft.com/office/drawing/2014/main" id="{89E55C86-1C25-618B-A9F7-0E94135BAC81}"/>
              </a:ext>
            </a:extLst>
          </p:cNvPr>
          <p:cNvSpPr txBox="1"/>
          <p:nvPr/>
        </p:nvSpPr>
        <p:spPr>
          <a:xfrm>
            <a:off x="431800" y="723556"/>
            <a:ext cx="11626246" cy="5355312"/>
          </a:xfrm>
          <a:prstGeom prst="rect">
            <a:avLst/>
          </a:prstGeom>
          <a:noFill/>
        </p:spPr>
        <p:txBody>
          <a:bodyPr wrap="square" rtlCol="0">
            <a:spAutoFit/>
          </a:bodyPr>
          <a:lstStyle/>
          <a:p>
            <a:r>
              <a:rPr kumimoji="1" lang="en-US" altLang="ja-JP" b="1" dirty="0">
                <a:latin typeface="UD デジタル 教科書体 NK-R" panose="02020400000000000000" pitchFamily="18" charset="-128"/>
                <a:ea typeface="UD デジタル 教科書体 NK-R" panose="02020400000000000000" pitchFamily="18" charset="-128"/>
              </a:rPr>
              <a:t>【</a:t>
            </a:r>
            <a:r>
              <a:rPr kumimoji="1" lang="ja-JP" altLang="en-US" b="1" dirty="0">
                <a:latin typeface="UD デジタル 教科書体 NK-R" panose="02020400000000000000" pitchFamily="18" charset="-128"/>
                <a:ea typeface="UD デジタル 教科書体 NK-R" panose="02020400000000000000" pitchFamily="18" charset="-128"/>
              </a:rPr>
              <a:t>注意事項</a:t>
            </a:r>
            <a:r>
              <a:rPr kumimoji="1" lang="en-US" altLang="ja-JP" b="1" dirty="0">
                <a:latin typeface="UD デジタル 教科書体 NK-R" panose="02020400000000000000" pitchFamily="18" charset="-128"/>
                <a:ea typeface="UD デジタル 教科書体 NK-R" panose="02020400000000000000" pitchFamily="18" charset="-128"/>
              </a:rPr>
              <a:t>】</a:t>
            </a:r>
          </a:p>
          <a:p>
            <a:endParaRPr kumimoji="1"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（１）情報システムで履修登録（本登録）した授業のみ、単位が付与されます。</a:t>
            </a:r>
            <a:r>
              <a:rPr lang="ja-JP" altLang="en-US" b="1" u="sng" dirty="0">
                <a:solidFill>
                  <a:srgbClr val="FF0000"/>
                </a:solidFill>
                <a:latin typeface="UD デジタル 教科書体 NK-R" panose="02020400000000000000" pitchFamily="18" charset="-128"/>
                <a:ea typeface="UD デジタル 教科書体 NK-R" panose="02020400000000000000" pitchFamily="18" charset="-128"/>
              </a:rPr>
              <a:t>仮登録のみの場合、単位が付与されません</a:t>
            </a:r>
            <a:r>
              <a:rPr lang="ja-JP" altLang="en-US" dirty="0">
                <a:latin typeface="UD デジタル 教科書体 NK-R" panose="02020400000000000000" pitchFamily="18" charset="-128"/>
                <a:ea typeface="UD デジタル 教科書体 NK-R" panose="02020400000000000000" pitchFamily="18" charset="-128"/>
              </a:rPr>
              <a:t>。</a:t>
            </a:r>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学部</a:t>
            </a:r>
            <a:r>
              <a:rPr lang="en-US" altLang="ja-JP" dirty="0">
                <a:latin typeface="UD デジタル 教科書体 NK-R" panose="02020400000000000000" pitchFamily="18" charset="-128"/>
                <a:ea typeface="UD デジタル 教科書体 NK-R" panose="02020400000000000000" pitchFamily="18" charset="-128"/>
              </a:rPr>
              <a:t>HP</a:t>
            </a:r>
            <a:r>
              <a:rPr lang="ja-JP" altLang="en-US" dirty="0">
                <a:latin typeface="UD デジタル 教科書体 NK-R" panose="02020400000000000000" pitchFamily="18" charset="-128"/>
                <a:ea typeface="UD デジタル 教科書体 NK-R" panose="02020400000000000000" pitchFamily="18" charset="-128"/>
              </a:rPr>
              <a:t>等で履修登録期間を確認の上、情報システムより本登録を行ってください。</a:t>
            </a:r>
            <a:endParaRPr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（２）仮登録した授業は、</a:t>
            </a:r>
            <a:r>
              <a:rPr lang="en-US" altLang="ja-JP" dirty="0" err="1">
                <a:latin typeface="UD デジタル 教科書体 NK-R" panose="02020400000000000000" pitchFamily="18" charset="-128"/>
                <a:ea typeface="UD デジタル 教科書体 NK-R" panose="02020400000000000000" pitchFamily="18" charset="-128"/>
              </a:rPr>
              <a:t>Hoppii</a:t>
            </a:r>
            <a:r>
              <a:rPr lang="ja-JP" altLang="en-US" dirty="0">
                <a:latin typeface="UD デジタル 教科書体 NK-R" panose="02020400000000000000" pitchFamily="18" charset="-128"/>
                <a:ea typeface="UD デジタル 教科書体 NK-R" panose="02020400000000000000" pitchFamily="18" charset="-128"/>
              </a:rPr>
              <a:t>の時間割上で授業名の最後に（仮）と記載されます。</a:t>
            </a:r>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本登録した授業は、（仮）の記載が外れます。</a:t>
            </a:r>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情報システムにて本登録（追加・削除）した授業は、翌日</a:t>
            </a:r>
            <a:r>
              <a:rPr lang="en-US" altLang="ja-JP" dirty="0">
                <a:latin typeface="UD デジタル 教科書体 NK-R" panose="02020400000000000000" pitchFamily="18" charset="-128"/>
                <a:ea typeface="UD デジタル 教科書体 NK-R" panose="02020400000000000000" pitchFamily="18" charset="-128"/>
              </a:rPr>
              <a:t>AM4:00</a:t>
            </a:r>
            <a:r>
              <a:rPr lang="ja-JP" altLang="en-US" dirty="0">
                <a:latin typeface="UD デジタル 教科書体 NK-R" panose="02020400000000000000" pitchFamily="18" charset="-128"/>
                <a:ea typeface="UD デジタル 教科書体 NK-R" panose="02020400000000000000" pitchFamily="18" charset="-128"/>
              </a:rPr>
              <a:t>ごろ</a:t>
            </a:r>
            <a:r>
              <a:rPr lang="en-US" altLang="ja-JP" dirty="0" err="1">
                <a:latin typeface="UD デジタル 教科書体 NK-R" panose="02020400000000000000" pitchFamily="18" charset="-128"/>
                <a:ea typeface="UD デジタル 教科書体 NK-R" panose="02020400000000000000" pitchFamily="18" charset="-128"/>
              </a:rPr>
              <a:t>Hoppii</a:t>
            </a:r>
            <a:r>
              <a:rPr lang="ja-JP" altLang="en-US" dirty="0">
                <a:latin typeface="UD デジタル 教科書体 NK-R" panose="02020400000000000000" pitchFamily="18" charset="-128"/>
                <a:ea typeface="UD デジタル 教科書体 NK-R" panose="02020400000000000000" pitchFamily="18" charset="-128"/>
              </a:rPr>
              <a:t>・学習支援システムに反映されます。</a:t>
            </a:r>
            <a:endParaRPr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（３）</a:t>
            </a:r>
            <a:r>
              <a:rPr lang="en-US" altLang="ja-JP" dirty="0" err="1">
                <a:latin typeface="UD デジタル 教科書体 NK-R" panose="02020400000000000000" pitchFamily="18" charset="-128"/>
                <a:ea typeface="UD デジタル 教科書体 NK-R" panose="02020400000000000000" pitchFamily="18" charset="-128"/>
              </a:rPr>
              <a:t>Hoppii</a:t>
            </a:r>
            <a:r>
              <a:rPr lang="ja-JP" altLang="en-US" dirty="0">
                <a:latin typeface="UD デジタル 教科書体 NK-R" panose="02020400000000000000" pitchFamily="18" charset="-128"/>
                <a:ea typeface="UD デジタル 教科書体 NK-R" panose="02020400000000000000" pitchFamily="18" charset="-128"/>
              </a:rPr>
              <a:t>の時間割機能で仮登録・削除した授業は、数分程度で学習支援システムに反映されます。</a:t>
            </a:r>
            <a:endParaRPr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（４）</a:t>
            </a:r>
            <a:r>
              <a:rPr lang="en-US" altLang="ja-JP" dirty="0" err="1">
                <a:latin typeface="UD デジタル 教科書体 NK-R" panose="02020400000000000000" pitchFamily="18" charset="-128"/>
                <a:ea typeface="UD デジタル 教科書体 NK-R" panose="02020400000000000000" pitchFamily="18" charset="-128"/>
              </a:rPr>
              <a:t>Hoppii</a:t>
            </a:r>
            <a:r>
              <a:rPr lang="ja-JP" altLang="en-US" dirty="0">
                <a:latin typeface="UD デジタル 教科書体 NK-R" panose="02020400000000000000" pitchFamily="18" charset="-128"/>
                <a:ea typeface="UD デジタル 教科書体 NK-R" panose="02020400000000000000" pitchFamily="18" charset="-128"/>
              </a:rPr>
              <a:t>で仮登録した授業は、情報システムには反映されません。</a:t>
            </a:r>
            <a:endParaRPr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（５）仮登録した授業は、</a:t>
            </a:r>
            <a:r>
              <a:rPr lang="en-US" altLang="ja-JP" dirty="0">
                <a:latin typeface="UD デジタル 教科書体 NK-R" panose="02020400000000000000" pitchFamily="18" charset="-128"/>
                <a:ea typeface="UD デジタル 教科書体 NK-R" panose="02020400000000000000" pitchFamily="18" charset="-128"/>
              </a:rPr>
              <a:t>5</a:t>
            </a:r>
            <a:r>
              <a:rPr lang="ja-JP" altLang="en-US" dirty="0">
                <a:latin typeface="UD デジタル 教科書体 NK-R" panose="02020400000000000000" pitchFamily="18" charset="-128"/>
                <a:ea typeface="UD デジタル 教科書体 NK-R" panose="02020400000000000000" pitchFamily="18" charset="-128"/>
              </a:rPr>
              <a:t>月末（予定）に一斉削除されます。</a:t>
            </a:r>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何らかの理由で仮登録を希望する場合は、</a:t>
            </a:r>
            <a:r>
              <a:rPr lang="en-US" altLang="ja-JP" dirty="0">
                <a:latin typeface="UD デジタル 教科書体 NK-R" panose="02020400000000000000" pitchFamily="18" charset="-128"/>
                <a:ea typeface="UD デジタル 教科書体 NK-R" panose="02020400000000000000" pitchFamily="18" charset="-128"/>
              </a:rPr>
              <a:t>6</a:t>
            </a:r>
            <a:r>
              <a:rPr lang="ja-JP" altLang="en-US" dirty="0">
                <a:latin typeface="UD デジタル 教科書体 NK-R" panose="02020400000000000000" pitchFamily="18" charset="-128"/>
                <a:ea typeface="UD デジタル 教科書体 NK-R" panose="02020400000000000000" pitchFamily="18" charset="-128"/>
              </a:rPr>
              <a:t>月</a:t>
            </a:r>
            <a:r>
              <a:rPr lang="en-US" altLang="ja-JP" dirty="0">
                <a:latin typeface="UD デジタル 教科書体 NK-R" panose="02020400000000000000" pitchFamily="18" charset="-128"/>
                <a:ea typeface="UD デジタル 教科書体 NK-R" panose="02020400000000000000" pitchFamily="18" charset="-128"/>
              </a:rPr>
              <a:t>1</a:t>
            </a:r>
            <a:r>
              <a:rPr lang="ja-JP" altLang="en-US" dirty="0">
                <a:latin typeface="UD デジタル 教科書体 NK-R" panose="02020400000000000000" pitchFamily="18" charset="-128"/>
                <a:ea typeface="UD デジタル 教科書体 NK-R" panose="02020400000000000000" pitchFamily="18" charset="-128"/>
              </a:rPr>
              <a:t>日以降再度仮登録を行う必要があります。</a:t>
            </a:r>
            <a:endParaRPr lang="en-US" altLang="ja-JP" dirty="0">
              <a:latin typeface="UD デジタル 教科書体 NK-R" panose="02020400000000000000" pitchFamily="18" charset="-128"/>
              <a:ea typeface="UD デジタル 教科書体 NK-R" panose="02020400000000000000" pitchFamily="18" charset="-128"/>
            </a:endParaRPr>
          </a:p>
        </p:txBody>
      </p:sp>
      <p:sp>
        <p:nvSpPr>
          <p:cNvPr id="3" name="四角形: 角を丸くする 2">
            <a:extLst>
              <a:ext uri="{FF2B5EF4-FFF2-40B4-BE49-F238E27FC236}">
                <a16:creationId xmlns:a16="http://schemas.microsoft.com/office/drawing/2014/main" id="{C7185B59-91B2-FB1C-8D96-0665CA85B899}"/>
              </a:ext>
            </a:extLst>
          </p:cNvPr>
          <p:cNvSpPr/>
          <p:nvPr/>
        </p:nvSpPr>
        <p:spPr>
          <a:xfrm>
            <a:off x="1092035" y="4345430"/>
            <a:ext cx="975361" cy="546502"/>
          </a:xfrm>
          <a:prstGeom prst="roundRect">
            <a:avLst/>
          </a:prstGeom>
          <a:solidFill>
            <a:schemeClr val="tx2">
              <a:lumMod val="25000"/>
              <a:lumOff val="75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情報</a:t>
            </a:r>
            <a:endParaRPr kumimoji="1" lang="en-US" altLang="ja-JP" sz="1200" dirty="0">
              <a:solidFill>
                <a:schemeClr val="tx1"/>
              </a:solidFill>
            </a:endParaRPr>
          </a:p>
          <a:p>
            <a:pPr algn="ctr"/>
            <a:r>
              <a:rPr kumimoji="1" lang="ja-JP" altLang="en-US" sz="1200" dirty="0">
                <a:solidFill>
                  <a:schemeClr val="tx1"/>
                </a:solidFill>
              </a:rPr>
              <a:t>システム</a:t>
            </a:r>
            <a:endParaRPr kumimoji="1" lang="en-US" altLang="ja-JP" sz="1200" dirty="0">
              <a:solidFill>
                <a:schemeClr val="tx1"/>
              </a:solidFill>
            </a:endParaRPr>
          </a:p>
        </p:txBody>
      </p:sp>
      <p:sp>
        <p:nvSpPr>
          <p:cNvPr id="7" name="四角形: 角を丸くする 6">
            <a:extLst>
              <a:ext uri="{FF2B5EF4-FFF2-40B4-BE49-F238E27FC236}">
                <a16:creationId xmlns:a16="http://schemas.microsoft.com/office/drawing/2014/main" id="{AA0F42C4-97A8-6380-AE08-7D63B3578656}"/>
              </a:ext>
            </a:extLst>
          </p:cNvPr>
          <p:cNvSpPr/>
          <p:nvPr/>
        </p:nvSpPr>
        <p:spPr>
          <a:xfrm>
            <a:off x="4003140" y="4345552"/>
            <a:ext cx="975361" cy="546501"/>
          </a:xfrm>
          <a:prstGeom prst="roundRect">
            <a:avLst/>
          </a:prstGeom>
          <a:solidFill>
            <a:schemeClr val="accent6">
              <a:lumMod val="40000"/>
              <a:lumOff val="6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err="1">
                <a:solidFill>
                  <a:schemeClr val="tx1"/>
                </a:solidFill>
              </a:rPr>
              <a:t>Hoppii</a:t>
            </a:r>
            <a:r>
              <a:rPr kumimoji="1" lang="ja-JP" altLang="en-US" sz="1200" dirty="0">
                <a:solidFill>
                  <a:schemeClr val="tx1"/>
                </a:solidFill>
              </a:rPr>
              <a:t>・</a:t>
            </a:r>
            <a:endParaRPr kumimoji="1" lang="en-US" altLang="ja-JP" sz="1200" dirty="0">
              <a:solidFill>
                <a:schemeClr val="tx1"/>
              </a:solidFill>
            </a:endParaRPr>
          </a:p>
          <a:p>
            <a:pPr algn="ctr"/>
            <a:r>
              <a:rPr kumimoji="1" lang="ja-JP" altLang="en-US" sz="1200" dirty="0">
                <a:solidFill>
                  <a:schemeClr val="tx1"/>
                </a:solidFill>
              </a:rPr>
              <a:t>学習支援</a:t>
            </a:r>
            <a:endParaRPr kumimoji="1" lang="en-US" altLang="ja-JP" sz="1200" dirty="0">
              <a:solidFill>
                <a:schemeClr val="tx1"/>
              </a:solidFill>
            </a:endParaRPr>
          </a:p>
          <a:p>
            <a:pPr algn="ctr"/>
            <a:r>
              <a:rPr kumimoji="1" lang="ja-JP" altLang="en-US" sz="1200" dirty="0">
                <a:solidFill>
                  <a:schemeClr val="tx1"/>
                </a:solidFill>
              </a:rPr>
              <a:t>システム</a:t>
            </a:r>
            <a:endParaRPr kumimoji="1" lang="en-US" altLang="ja-JP" sz="1200" dirty="0">
              <a:solidFill>
                <a:schemeClr val="tx1"/>
              </a:solidFill>
            </a:endParaRPr>
          </a:p>
        </p:txBody>
      </p:sp>
      <p:cxnSp>
        <p:nvCxnSpPr>
          <p:cNvPr id="10" name="直線矢印コネクタ 9">
            <a:extLst>
              <a:ext uri="{FF2B5EF4-FFF2-40B4-BE49-F238E27FC236}">
                <a16:creationId xmlns:a16="http://schemas.microsoft.com/office/drawing/2014/main" id="{6BF616F2-7FFF-A0D0-D91A-1EA0A815EC16}"/>
              </a:ext>
            </a:extLst>
          </p:cNvPr>
          <p:cNvCxnSpPr>
            <a:cxnSpLocks/>
          </p:cNvCxnSpPr>
          <p:nvPr/>
        </p:nvCxnSpPr>
        <p:spPr>
          <a:xfrm>
            <a:off x="2067396" y="4462782"/>
            <a:ext cx="194657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直線矢印コネクタ 10">
            <a:extLst>
              <a:ext uri="{FF2B5EF4-FFF2-40B4-BE49-F238E27FC236}">
                <a16:creationId xmlns:a16="http://schemas.microsoft.com/office/drawing/2014/main" id="{D15A5E3E-C7F0-2B90-CBCC-3713769275B7}"/>
              </a:ext>
            </a:extLst>
          </p:cNvPr>
          <p:cNvCxnSpPr>
            <a:cxnSpLocks/>
          </p:cNvCxnSpPr>
          <p:nvPr/>
        </p:nvCxnSpPr>
        <p:spPr>
          <a:xfrm flipH="1">
            <a:off x="2067396" y="4773894"/>
            <a:ext cx="194657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乗算記号 11">
            <a:extLst>
              <a:ext uri="{FF2B5EF4-FFF2-40B4-BE49-F238E27FC236}">
                <a16:creationId xmlns:a16="http://schemas.microsoft.com/office/drawing/2014/main" id="{095B19E0-4A1C-5DB2-CF17-5E5621DAC37D}"/>
              </a:ext>
            </a:extLst>
          </p:cNvPr>
          <p:cNvSpPr/>
          <p:nvPr/>
        </p:nvSpPr>
        <p:spPr>
          <a:xfrm>
            <a:off x="2717395" y="4541189"/>
            <a:ext cx="642427" cy="465410"/>
          </a:xfrm>
          <a:prstGeom prst="mathMultiply">
            <a:avLst>
              <a:gd name="adj1" fmla="val 22015"/>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4221DBB5-87E6-5A30-075A-AD7255529DD2}"/>
              </a:ext>
            </a:extLst>
          </p:cNvPr>
          <p:cNvSpPr txBox="1"/>
          <p:nvPr/>
        </p:nvSpPr>
        <p:spPr>
          <a:xfrm>
            <a:off x="2074162" y="4198154"/>
            <a:ext cx="1980029" cy="246221"/>
          </a:xfrm>
          <a:prstGeom prst="rect">
            <a:avLst/>
          </a:prstGeom>
          <a:noFill/>
        </p:spPr>
        <p:txBody>
          <a:bodyPr wrap="none" rtlCol="0">
            <a:spAutoFit/>
          </a:bodyPr>
          <a:lstStyle/>
          <a:p>
            <a:r>
              <a:rPr kumimoji="1" lang="ja-JP" altLang="en-US" sz="1000" dirty="0"/>
              <a:t>本登録の情報は翌日連携される</a:t>
            </a:r>
          </a:p>
        </p:txBody>
      </p:sp>
      <p:sp>
        <p:nvSpPr>
          <p:cNvPr id="14" name="テキスト ボックス 13">
            <a:extLst>
              <a:ext uri="{FF2B5EF4-FFF2-40B4-BE49-F238E27FC236}">
                <a16:creationId xmlns:a16="http://schemas.microsoft.com/office/drawing/2014/main" id="{D2848EB7-E575-50F2-4610-91CC82C4D5AB}"/>
              </a:ext>
            </a:extLst>
          </p:cNvPr>
          <p:cNvSpPr txBox="1"/>
          <p:nvPr/>
        </p:nvSpPr>
        <p:spPr>
          <a:xfrm>
            <a:off x="2151351" y="4876921"/>
            <a:ext cx="1851789" cy="246221"/>
          </a:xfrm>
          <a:prstGeom prst="rect">
            <a:avLst/>
          </a:prstGeom>
          <a:noFill/>
        </p:spPr>
        <p:txBody>
          <a:bodyPr wrap="none" rtlCol="0">
            <a:spAutoFit/>
          </a:bodyPr>
          <a:lstStyle/>
          <a:p>
            <a:r>
              <a:rPr kumimoji="1" lang="ja-JP" altLang="en-US" sz="1000" dirty="0"/>
              <a:t>仮登録の情報は連携されない</a:t>
            </a:r>
          </a:p>
        </p:txBody>
      </p:sp>
    </p:spTree>
    <p:extLst>
      <p:ext uri="{BB962C8B-B14F-4D97-AF65-F5344CB8AC3E}">
        <p14:creationId xmlns:p14="http://schemas.microsoft.com/office/powerpoint/2010/main" val="37882406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4BB4AEAE-B4A4-4B77-8CEA-F816C5762886}"/>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95" imgH="394" progId="TCLayout.ActiveDocument.1">
                  <p:embed/>
                </p:oleObj>
              </mc:Choice>
              <mc:Fallback>
                <p:oleObj name="think-cell スライド" r:id="rId4" imgW="395" imgH="394" progId="TCLayout.ActiveDocument.1">
                  <p:embed/>
                  <p:pic>
                    <p:nvPicPr>
                      <p:cNvPr id="8" name="オブジェクト 7" hidden="1">
                        <a:extLst>
                          <a:ext uri="{FF2B5EF4-FFF2-40B4-BE49-F238E27FC236}">
                            <a16:creationId xmlns:a16="http://schemas.microsoft.com/office/drawing/2014/main" id="{4BB4AEAE-B4A4-4B77-8CEA-F816C5762886}"/>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5" name="スライド番号プレースホルダー 4">
            <a:extLst>
              <a:ext uri="{FF2B5EF4-FFF2-40B4-BE49-F238E27FC236}">
                <a16:creationId xmlns:a16="http://schemas.microsoft.com/office/drawing/2014/main" id="{85D36DBA-4847-40A2-B12D-3AD56B0CAFE3}"/>
              </a:ext>
            </a:extLst>
          </p:cNvPr>
          <p:cNvSpPr txBox="1">
            <a:spLocks/>
          </p:cNvSpPr>
          <p:nvPr/>
        </p:nvSpPr>
        <p:spPr>
          <a:xfrm>
            <a:off x="11618997" y="6237312"/>
            <a:ext cx="540544"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2F438C8-8069-4F24-9685-E72734149F7B}" type="slidenum">
              <a:rPr lang="ja-JP" altLang="en-US" sz="1400" smtClean="0">
                <a:solidFill>
                  <a:srgbClr val="002060"/>
                </a:solidFill>
                <a:latin typeface="Meiryo UI" panose="020B0604030504040204" pitchFamily="50" charset="-128"/>
                <a:ea typeface="Meiryo UI" panose="020B0604030504040204" pitchFamily="50" charset="-128"/>
              </a:rPr>
              <a:pPr/>
              <a:t>8</a:t>
            </a:fld>
            <a:endParaRPr lang="ja-JP" altLang="en-US" sz="1400" dirty="0">
              <a:solidFill>
                <a:srgbClr val="002060"/>
              </a:solidFill>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E2063D94-B3C3-4D8B-82CC-1942CF3A6387}"/>
              </a:ext>
            </a:extLst>
          </p:cNvPr>
          <p:cNvPicPr>
            <a:picLocks noChangeAspect="1"/>
          </p:cNvPicPr>
          <p:nvPr/>
        </p:nvPicPr>
        <p:blipFill>
          <a:blip r:embed="rId6"/>
          <a:stretch>
            <a:fillRect/>
          </a:stretch>
        </p:blipFill>
        <p:spPr>
          <a:xfrm>
            <a:off x="1" y="6590031"/>
            <a:ext cx="12197644" cy="272203"/>
          </a:xfrm>
          <a:prstGeom prst="rect">
            <a:avLst/>
          </a:prstGeom>
        </p:spPr>
      </p:pic>
      <p:sp>
        <p:nvSpPr>
          <p:cNvPr id="4" name="テキスト プレースホルダー 6">
            <a:extLst>
              <a:ext uri="{FF2B5EF4-FFF2-40B4-BE49-F238E27FC236}">
                <a16:creationId xmlns:a16="http://schemas.microsoft.com/office/drawing/2014/main" id="{42D19C2A-6BB8-6AC2-0360-5FB17A397605}"/>
              </a:ext>
            </a:extLst>
          </p:cNvPr>
          <p:cNvSpPr txBox="1">
            <a:spLocks/>
          </p:cNvSpPr>
          <p:nvPr/>
        </p:nvSpPr>
        <p:spPr bwMode="gray">
          <a:xfrm>
            <a:off x="285700" y="94004"/>
            <a:ext cx="11626246" cy="6458521"/>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0"/>
              </a:spcBef>
              <a:buFont typeface="Arial" panose="020B0604020202020204" pitchFamily="34" charset="0"/>
              <a:buChar char="•"/>
              <a:defRPr kumimoji="1" sz="4000" kern="1200" cap="none" baseline="0">
                <a:solidFill>
                  <a:srgbClr val="00B050"/>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ja-JP" altLang="en-US" sz="1200" dirty="0">
              <a:solidFill>
                <a:schemeClr val="tx1"/>
              </a:solidFill>
            </a:endParaRPr>
          </a:p>
        </p:txBody>
      </p:sp>
      <p:sp>
        <p:nvSpPr>
          <p:cNvPr id="6" name="テキスト ボックス 5">
            <a:extLst>
              <a:ext uri="{FF2B5EF4-FFF2-40B4-BE49-F238E27FC236}">
                <a16:creationId xmlns:a16="http://schemas.microsoft.com/office/drawing/2014/main" id="{3790AC11-8CAC-359F-B2EB-C1853E396F8D}"/>
              </a:ext>
            </a:extLst>
          </p:cNvPr>
          <p:cNvSpPr txBox="1"/>
          <p:nvPr/>
        </p:nvSpPr>
        <p:spPr>
          <a:xfrm>
            <a:off x="0" y="23208"/>
            <a:ext cx="9618134" cy="523220"/>
          </a:xfrm>
          <a:prstGeom prst="rect">
            <a:avLst/>
          </a:prstGeom>
          <a:noFill/>
        </p:spPr>
        <p:txBody>
          <a:bodyPr wrap="square" rtlCol="0">
            <a:spAutoFit/>
          </a:bodyPr>
          <a:lstStyle/>
          <a:p>
            <a:r>
              <a:rPr lang="ja-JP" altLang="en-US" sz="2800" dirty="0">
                <a:latin typeface="UD デジタル 教科書体 NK-R" panose="02020400000000000000" pitchFamily="18" charset="-128"/>
                <a:ea typeface="UD デジタル 教科書体 NK-R" panose="02020400000000000000" pitchFamily="18" charset="-128"/>
              </a:rPr>
              <a:t>４　授業に関する連絡の確認方法</a:t>
            </a:r>
            <a:endParaRPr lang="en-US" altLang="ja-JP" sz="2800" dirty="0">
              <a:latin typeface="UD デジタル 教科書体 NK-R" panose="02020400000000000000" pitchFamily="18" charset="-128"/>
              <a:ea typeface="UD デジタル 教科書体 NK-R" panose="02020400000000000000" pitchFamily="18" charset="-128"/>
            </a:endParaRPr>
          </a:p>
        </p:txBody>
      </p:sp>
      <p:sp>
        <p:nvSpPr>
          <p:cNvPr id="3" name="テキスト ボックス 2">
            <a:extLst>
              <a:ext uri="{FF2B5EF4-FFF2-40B4-BE49-F238E27FC236}">
                <a16:creationId xmlns:a16="http://schemas.microsoft.com/office/drawing/2014/main" id="{C9AE8408-6F2C-D653-A34D-F6452FC7FA71}"/>
              </a:ext>
            </a:extLst>
          </p:cNvPr>
          <p:cNvSpPr txBox="1"/>
          <p:nvPr/>
        </p:nvSpPr>
        <p:spPr>
          <a:xfrm>
            <a:off x="929173" y="795183"/>
            <a:ext cx="5198534" cy="369332"/>
          </a:xfrm>
          <a:prstGeom prst="rect">
            <a:avLst/>
          </a:prstGeom>
          <a:noFill/>
        </p:spPr>
        <p:txBody>
          <a:bodyPr wrap="square" rtlCol="0">
            <a:spAutoFit/>
          </a:bodyPr>
          <a:lstStyle/>
          <a:p>
            <a:r>
              <a:rPr kumimoji="1" lang="ja-JP" altLang="en-US" b="1" dirty="0">
                <a:latin typeface="UD デジタル 教科書体 NK-R" panose="02020400000000000000" pitchFamily="18" charset="-128"/>
                <a:ea typeface="UD デジタル 教科書体 NK-R" panose="02020400000000000000" pitchFamily="18" charset="-128"/>
              </a:rPr>
              <a:t>①時間割詳細（</a:t>
            </a:r>
            <a:r>
              <a:rPr kumimoji="1" lang="en-US" altLang="ja-JP" b="1" dirty="0" err="1">
                <a:latin typeface="UD デジタル 教科書体 NK-R" panose="02020400000000000000" pitchFamily="18" charset="-128"/>
                <a:ea typeface="UD デジタル 教科書体 NK-R" panose="02020400000000000000" pitchFamily="18" charset="-128"/>
              </a:rPr>
              <a:t>Hoppii</a:t>
            </a:r>
            <a:r>
              <a:rPr kumimoji="1" lang="ja-JP" altLang="en-US" b="1" dirty="0">
                <a:latin typeface="UD デジタル 教科書体 NK-R" panose="02020400000000000000" pitchFamily="18" charset="-128"/>
                <a:ea typeface="UD デジタル 教科書体 NK-R" panose="02020400000000000000" pitchFamily="18" charset="-128"/>
              </a:rPr>
              <a:t>＞時間割）</a:t>
            </a:r>
            <a:endParaRPr kumimoji="1" lang="en-US" altLang="ja-JP" b="1" dirty="0">
              <a:latin typeface="UD デジタル 教科書体 NK-R" panose="02020400000000000000" pitchFamily="18" charset="-128"/>
              <a:ea typeface="UD デジタル 教科書体 NK-R" panose="02020400000000000000" pitchFamily="18" charset="-128"/>
            </a:endParaRPr>
          </a:p>
        </p:txBody>
      </p:sp>
      <p:pic>
        <p:nvPicPr>
          <p:cNvPr id="2" name="図 1" descr="グラフィカル ユーザー インターフェイス, テキスト, アプリケーション&#10;&#10;自動的に生成された説明">
            <a:extLst>
              <a:ext uri="{FF2B5EF4-FFF2-40B4-BE49-F238E27FC236}">
                <a16:creationId xmlns:a16="http://schemas.microsoft.com/office/drawing/2014/main" id="{9BF7FC08-5FFA-06D5-D0AD-36FED95B15A5}"/>
              </a:ext>
            </a:extLst>
          </p:cNvPr>
          <p:cNvPicPr>
            <a:picLocks noChangeAspect="1"/>
          </p:cNvPicPr>
          <p:nvPr/>
        </p:nvPicPr>
        <p:blipFill rotWithShape="1">
          <a:blip r:embed="rId7">
            <a:extLst>
              <a:ext uri="{28A0092B-C50C-407E-A947-70E740481C1C}">
                <a14:useLocalDpi xmlns:a14="http://schemas.microsoft.com/office/drawing/2010/main" val="0"/>
              </a:ext>
            </a:extLst>
          </a:blip>
          <a:srcRect t="3016" b="7292"/>
          <a:stretch/>
        </p:blipFill>
        <p:spPr>
          <a:xfrm>
            <a:off x="929173" y="1485402"/>
            <a:ext cx="2574846" cy="4107726"/>
          </a:xfrm>
          <a:prstGeom prst="rect">
            <a:avLst/>
          </a:prstGeom>
          <a:ln>
            <a:solidFill>
              <a:schemeClr val="accent2"/>
            </a:solidFill>
          </a:ln>
        </p:spPr>
      </p:pic>
      <p:sp>
        <p:nvSpPr>
          <p:cNvPr id="7" name="楕円 6">
            <a:extLst>
              <a:ext uri="{FF2B5EF4-FFF2-40B4-BE49-F238E27FC236}">
                <a16:creationId xmlns:a16="http://schemas.microsoft.com/office/drawing/2014/main" id="{2D5AC786-5E3C-8B56-3465-62C715D917A8}"/>
              </a:ext>
            </a:extLst>
          </p:cNvPr>
          <p:cNvSpPr/>
          <p:nvPr/>
        </p:nvSpPr>
        <p:spPr>
          <a:xfrm>
            <a:off x="1084625" y="3816330"/>
            <a:ext cx="1134793" cy="389467"/>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97F6B3BD-EE1F-821E-44AB-D51C99D60777}"/>
              </a:ext>
            </a:extLst>
          </p:cNvPr>
          <p:cNvSpPr/>
          <p:nvPr/>
        </p:nvSpPr>
        <p:spPr>
          <a:xfrm>
            <a:off x="3630968" y="2937833"/>
            <a:ext cx="1025562" cy="7850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吹き出し: 線 13">
            <a:extLst>
              <a:ext uri="{FF2B5EF4-FFF2-40B4-BE49-F238E27FC236}">
                <a16:creationId xmlns:a16="http://schemas.microsoft.com/office/drawing/2014/main" id="{30E4FCD4-78BD-C4B1-3FAA-9212E5FDDD45}"/>
              </a:ext>
            </a:extLst>
          </p:cNvPr>
          <p:cNvSpPr/>
          <p:nvPr/>
        </p:nvSpPr>
        <p:spPr>
          <a:xfrm>
            <a:off x="3238367" y="4481960"/>
            <a:ext cx="1441891" cy="307777"/>
          </a:xfrm>
          <a:prstGeom prst="borderCallout1">
            <a:avLst>
              <a:gd name="adj1" fmla="val 57487"/>
              <a:gd name="adj2" fmla="val -141"/>
              <a:gd name="adj3" fmla="val -102129"/>
              <a:gd name="adj4" fmla="val -81734"/>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テキスト ボックス 14">
            <a:extLst>
              <a:ext uri="{FF2B5EF4-FFF2-40B4-BE49-F238E27FC236}">
                <a16:creationId xmlns:a16="http://schemas.microsoft.com/office/drawing/2014/main" id="{113F19DD-A4CC-385D-FE09-8E73ED97568B}"/>
              </a:ext>
            </a:extLst>
          </p:cNvPr>
          <p:cNvSpPr txBox="1"/>
          <p:nvPr/>
        </p:nvSpPr>
        <p:spPr>
          <a:xfrm>
            <a:off x="3272418" y="4498214"/>
            <a:ext cx="1423058" cy="307777"/>
          </a:xfrm>
          <a:prstGeom prst="rect">
            <a:avLst/>
          </a:prstGeom>
          <a:noFill/>
        </p:spPr>
        <p:txBody>
          <a:bodyPr wrap="square" rtlCol="0">
            <a:spAutoFit/>
          </a:bodyPr>
          <a:lstStyle/>
          <a:p>
            <a:r>
              <a:rPr lang="ja-JP" altLang="en-US" sz="1400" b="1" dirty="0">
                <a:solidFill>
                  <a:srgbClr val="FF0000"/>
                </a:solidFill>
                <a:latin typeface="UD デジタル 教科書体 NK-R" panose="02020400000000000000" pitchFamily="18" charset="-128"/>
                <a:ea typeface="UD デジタル 教科書体 NK-R" panose="02020400000000000000" pitchFamily="18" charset="-128"/>
              </a:rPr>
              <a:t>授業名をクリック</a:t>
            </a:r>
            <a:endParaRPr kumimoji="1" lang="ja-JP" altLang="en-US" sz="1400" b="1" dirty="0">
              <a:solidFill>
                <a:srgbClr val="FF0000"/>
              </a:solidFill>
              <a:latin typeface="UD デジタル 教科書体 NK-R" panose="02020400000000000000" pitchFamily="18" charset="-128"/>
              <a:ea typeface="UD デジタル 教科書体 NK-R" panose="02020400000000000000" pitchFamily="18" charset="-128"/>
            </a:endParaRPr>
          </a:p>
        </p:txBody>
      </p:sp>
      <p:pic>
        <p:nvPicPr>
          <p:cNvPr id="17" name="図 16" descr="グラフィカル ユーザー インターフェイス, アプリケーション&#10;&#10;自動的に生成された説明">
            <a:extLst>
              <a:ext uri="{FF2B5EF4-FFF2-40B4-BE49-F238E27FC236}">
                <a16:creationId xmlns:a16="http://schemas.microsoft.com/office/drawing/2014/main" id="{16BC32DA-99F6-92E8-609F-ED11B6AB8C84}"/>
              </a:ext>
            </a:extLst>
          </p:cNvPr>
          <p:cNvPicPr>
            <a:picLocks noChangeAspect="1"/>
          </p:cNvPicPr>
          <p:nvPr/>
        </p:nvPicPr>
        <p:blipFill rotWithShape="1">
          <a:blip r:embed="rId8">
            <a:extLst>
              <a:ext uri="{28A0092B-C50C-407E-A947-70E740481C1C}">
                <a14:useLocalDpi xmlns:a14="http://schemas.microsoft.com/office/drawing/2010/main" val="0"/>
              </a:ext>
            </a:extLst>
          </a:blip>
          <a:srcRect t="7084"/>
          <a:stretch/>
        </p:blipFill>
        <p:spPr>
          <a:xfrm>
            <a:off x="4748272" y="1485402"/>
            <a:ext cx="2472012" cy="4085378"/>
          </a:xfrm>
          <a:prstGeom prst="rect">
            <a:avLst/>
          </a:prstGeom>
          <a:ln>
            <a:solidFill>
              <a:schemeClr val="accent2"/>
            </a:solidFill>
          </a:ln>
        </p:spPr>
      </p:pic>
      <p:sp>
        <p:nvSpPr>
          <p:cNvPr id="18" name="楕円 17">
            <a:extLst>
              <a:ext uri="{FF2B5EF4-FFF2-40B4-BE49-F238E27FC236}">
                <a16:creationId xmlns:a16="http://schemas.microsoft.com/office/drawing/2014/main" id="{5F598F76-AFED-9853-8703-8BC5AFA2694E}"/>
              </a:ext>
            </a:extLst>
          </p:cNvPr>
          <p:cNvSpPr/>
          <p:nvPr/>
        </p:nvSpPr>
        <p:spPr>
          <a:xfrm>
            <a:off x="4695476" y="3587960"/>
            <a:ext cx="1025562" cy="369332"/>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05A5C666-80C3-D5AB-DFBA-C7452243884C}"/>
              </a:ext>
            </a:extLst>
          </p:cNvPr>
          <p:cNvSpPr/>
          <p:nvPr/>
        </p:nvSpPr>
        <p:spPr>
          <a:xfrm>
            <a:off x="4872753" y="4522866"/>
            <a:ext cx="635723" cy="843689"/>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a:extLst>
              <a:ext uri="{FF2B5EF4-FFF2-40B4-BE49-F238E27FC236}">
                <a16:creationId xmlns:a16="http://schemas.microsoft.com/office/drawing/2014/main" id="{94BE59C9-9572-F9E9-82FA-8044CE639457}"/>
              </a:ext>
            </a:extLst>
          </p:cNvPr>
          <p:cNvSpPr txBox="1"/>
          <p:nvPr/>
        </p:nvSpPr>
        <p:spPr>
          <a:xfrm>
            <a:off x="7288755" y="1831135"/>
            <a:ext cx="4887569" cy="2308324"/>
          </a:xfrm>
          <a:prstGeom prst="rect">
            <a:avLst/>
          </a:prstGeom>
          <a:noFill/>
        </p:spPr>
        <p:txBody>
          <a:bodyPr wrap="square" rtlCol="0">
            <a:spAutoFit/>
          </a:bodyPr>
          <a:lstStyle/>
          <a:p>
            <a:r>
              <a:rPr lang="en-US" altLang="ja-JP" b="1" dirty="0">
                <a:latin typeface="UD デジタル 教科書体 NK-R" panose="02020400000000000000" pitchFamily="18" charset="-128"/>
                <a:ea typeface="UD デジタル 教科書体 NK-R" panose="02020400000000000000" pitchFamily="18" charset="-128"/>
              </a:rPr>
              <a:t>【</a:t>
            </a:r>
            <a:r>
              <a:rPr kumimoji="1" lang="ja-JP" altLang="en-US" b="1" dirty="0">
                <a:latin typeface="UD デジタル 教科書体 NK-R" panose="02020400000000000000" pitchFamily="18" charset="-128"/>
                <a:ea typeface="UD デジタル 教科書体 NK-R" panose="02020400000000000000" pitchFamily="18" charset="-128"/>
              </a:rPr>
              <a:t>講義内情報</a:t>
            </a:r>
            <a:r>
              <a:rPr kumimoji="1" lang="en-US" altLang="ja-JP" b="1" dirty="0">
                <a:latin typeface="UD デジタル 教科書体 NK-R" panose="02020400000000000000" pitchFamily="18" charset="-128"/>
                <a:ea typeface="UD デジタル 教科書体 NK-R" panose="02020400000000000000" pitchFamily="18" charset="-128"/>
              </a:rPr>
              <a:t>】</a:t>
            </a:r>
          </a:p>
          <a:p>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b="1" dirty="0">
                <a:latin typeface="UD デジタル 教科書体 NK-R" panose="02020400000000000000" pitchFamily="18" charset="-128"/>
                <a:ea typeface="UD デジタル 教科書体 NK-R" panose="02020400000000000000" pitchFamily="18" charset="-128"/>
              </a:rPr>
              <a:t>＜内容</a:t>
            </a:r>
            <a:r>
              <a:rPr lang="ja-JP" altLang="en-US" sz="1400" b="1" dirty="0">
                <a:latin typeface="UD デジタル 教科書体 NK-R" panose="02020400000000000000" pitchFamily="18" charset="-128"/>
                <a:ea typeface="UD デジタル 教科書体 NK-R" panose="02020400000000000000" pitchFamily="18" charset="-128"/>
              </a:rPr>
              <a:t>＞</a:t>
            </a:r>
            <a:endParaRPr kumimoji="1" lang="en-US" altLang="ja-JP" sz="1400" b="1"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履修のルール・ガイダンス周知等の、履修者全体への連絡事項</a:t>
            </a:r>
            <a:endParaRPr kumimoji="1" lang="en-US" altLang="ja-JP" sz="1400" dirty="0">
              <a:latin typeface="UD デジタル 教科書体 NK-R" panose="02020400000000000000" pitchFamily="18" charset="-128"/>
              <a:ea typeface="UD デジタル 教科書体 NK-R" panose="02020400000000000000" pitchFamily="18" charset="-128"/>
            </a:endParaRPr>
          </a:p>
          <a:p>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b="1" dirty="0">
                <a:latin typeface="UD デジタル 教科書体 NK-R" panose="02020400000000000000" pitchFamily="18" charset="-128"/>
                <a:ea typeface="UD デジタル 教科書体 NK-R" panose="02020400000000000000" pitchFamily="18" charset="-128"/>
              </a:rPr>
              <a:t>＜通知先＞</a:t>
            </a:r>
            <a:endParaRPr lang="en-US" altLang="ja-JP" sz="1400" b="1"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・メール（</a:t>
            </a:r>
            <a:r>
              <a:rPr lang="en-US" altLang="ja-JP" sz="1400" dirty="0" err="1">
                <a:latin typeface="UD デジタル 教科書体 NK-R" panose="02020400000000000000" pitchFamily="18" charset="-128"/>
                <a:ea typeface="UD デジタル 教科書体 NK-R" panose="02020400000000000000" pitchFamily="18" charset="-128"/>
              </a:rPr>
              <a:t>Hoppii</a:t>
            </a:r>
            <a:r>
              <a:rPr lang="ja-JP" altLang="en-US" sz="1400" dirty="0">
                <a:latin typeface="UD デジタル 教科書体 NK-R" panose="02020400000000000000" pitchFamily="18" charset="-128"/>
                <a:ea typeface="UD デジタル 教科書体 NK-R" panose="02020400000000000000" pitchFamily="18" charset="-128"/>
              </a:rPr>
              <a:t>で転送設定されている法政</a:t>
            </a:r>
            <a:r>
              <a:rPr lang="en-US" altLang="ja-JP" sz="1400" dirty="0">
                <a:latin typeface="UD デジタル 教科書体 NK-R" panose="02020400000000000000" pitchFamily="18" charset="-128"/>
                <a:ea typeface="UD デジタル 教科書体 NK-R" panose="02020400000000000000" pitchFamily="18" charset="-128"/>
              </a:rPr>
              <a:t>Gmail</a:t>
            </a:r>
            <a:r>
              <a:rPr lang="ja-JP" altLang="en-US" sz="1400" dirty="0">
                <a:latin typeface="UD デジタル 教科書体 NK-R" panose="02020400000000000000" pitchFamily="18" charset="-128"/>
                <a:ea typeface="UD デジタル 教科書体 NK-R" panose="02020400000000000000" pitchFamily="18" charset="-128"/>
              </a:rPr>
              <a:t>宛に</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件名・メッセージへのリンク先のみ送信される）</a:t>
            </a:r>
            <a:endParaRPr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en-US" altLang="ja-JP" sz="1400" dirty="0" err="1">
                <a:latin typeface="UD デジタル 教科書体 NK-R" panose="02020400000000000000" pitchFamily="18" charset="-128"/>
                <a:ea typeface="UD デジタル 教科書体 NK-R" panose="02020400000000000000" pitchFamily="18" charset="-128"/>
              </a:rPr>
              <a:t>Hoppii</a:t>
            </a:r>
            <a:r>
              <a:rPr kumimoji="1" lang="ja-JP" altLang="en-US" sz="1400" dirty="0">
                <a:latin typeface="UD デジタル 教科書体 NK-R" panose="02020400000000000000" pitchFamily="18" charset="-128"/>
                <a:ea typeface="UD デジタル 教科書体 NK-R" panose="02020400000000000000" pitchFamily="18" charset="-128"/>
              </a:rPr>
              <a:t>＞メッセージ</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en-US" altLang="ja-JP" sz="1400" dirty="0" err="1">
                <a:latin typeface="UD デジタル 教科書体 NK-R" panose="02020400000000000000" pitchFamily="18" charset="-128"/>
                <a:ea typeface="UD デジタル 教科書体 NK-R" panose="02020400000000000000" pitchFamily="18" charset="-128"/>
              </a:rPr>
              <a:t>Hoppii</a:t>
            </a:r>
            <a:r>
              <a:rPr kumimoji="1" lang="ja-JP" altLang="en-US" sz="1400" dirty="0">
                <a:latin typeface="UD デジタル 教科書体 NK-R" panose="02020400000000000000" pitchFamily="18" charset="-128"/>
                <a:ea typeface="UD デジタル 教科書体 NK-R" panose="02020400000000000000" pitchFamily="18" charset="-128"/>
              </a:rPr>
              <a:t>＞時間割（科目名左に「！」マークが表示される）</a:t>
            </a:r>
          </a:p>
        </p:txBody>
      </p:sp>
      <p:sp>
        <p:nvSpPr>
          <p:cNvPr id="21" name="テキスト ボックス 20">
            <a:extLst>
              <a:ext uri="{FF2B5EF4-FFF2-40B4-BE49-F238E27FC236}">
                <a16:creationId xmlns:a16="http://schemas.microsoft.com/office/drawing/2014/main" id="{E57592E8-4E76-E200-F274-B44F9EA079D4}"/>
              </a:ext>
            </a:extLst>
          </p:cNvPr>
          <p:cNvSpPr txBox="1"/>
          <p:nvPr/>
        </p:nvSpPr>
        <p:spPr>
          <a:xfrm>
            <a:off x="7295966" y="5010054"/>
            <a:ext cx="4798772" cy="584775"/>
          </a:xfrm>
          <a:prstGeom prst="rect">
            <a:avLst/>
          </a:prstGeom>
          <a:noFill/>
        </p:spPr>
        <p:txBody>
          <a:bodyPr wrap="square" rtlCol="0">
            <a:spAutoFit/>
          </a:bodyPr>
          <a:lstStyle/>
          <a:p>
            <a:r>
              <a:rPr lang="en-US" altLang="ja-JP" b="1" dirty="0">
                <a:latin typeface="UD デジタル 教科書体 NK-R" panose="02020400000000000000" pitchFamily="18" charset="-128"/>
                <a:ea typeface="UD デジタル 教科書体 NK-R" panose="02020400000000000000" pitchFamily="18" charset="-128"/>
              </a:rPr>
              <a:t>【</a:t>
            </a:r>
            <a:r>
              <a:rPr kumimoji="1" lang="ja-JP" altLang="en-US" b="1" dirty="0">
                <a:latin typeface="UD デジタル 教科書体 NK-R" panose="02020400000000000000" pitchFamily="18" charset="-128"/>
                <a:ea typeface="UD デジタル 教科書体 NK-R" panose="02020400000000000000" pitchFamily="18" charset="-128"/>
              </a:rPr>
              <a:t>休講情報・補講情報</a:t>
            </a:r>
            <a:r>
              <a:rPr kumimoji="1" lang="en-US" altLang="ja-JP" b="1" dirty="0">
                <a:latin typeface="UD デジタル 教科書体 NK-R" panose="02020400000000000000" pitchFamily="18" charset="-128"/>
                <a:ea typeface="UD デジタル 教科書体 NK-R" panose="02020400000000000000" pitchFamily="18" charset="-128"/>
              </a:rPr>
              <a:t>】</a:t>
            </a:r>
          </a:p>
          <a:p>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通知先は、講義内情報と同様</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23" name="吹き出し: 線 22">
            <a:extLst>
              <a:ext uri="{FF2B5EF4-FFF2-40B4-BE49-F238E27FC236}">
                <a16:creationId xmlns:a16="http://schemas.microsoft.com/office/drawing/2014/main" id="{0C8FDA92-4B9A-1D19-24CC-9CCBD030FA11}"/>
              </a:ext>
            </a:extLst>
          </p:cNvPr>
          <p:cNvSpPr/>
          <p:nvPr/>
        </p:nvSpPr>
        <p:spPr>
          <a:xfrm>
            <a:off x="7390541" y="4950125"/>
            <a:ext cx="4683995" cy="620655"/>
          </a:xfrm>
          <a:prstGeom prst="borderCallout1">
            <a:avLst>
              <a:gd name="adj1" fmla="val 57487"/>
              <a:gd name="adj2" fmla="val -141"/>
              <a:gd name="adj3" fmla="val 4928"/>
              <a:gd name="adj4" fmla="val -40080"/>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吹き出し: 線 23">
            <a:extLst>
              <a:ext uri="{FF2B5EF4-FFF2-40B4-BE49-F238E27FC236}">
                <a16:creationId xmlns:a16="http://schemas.microsoft.com/office/drawing/2014/main" id="{BC06305E-DD0E-9125-199E-D4E3567DB311}"/>
              </a:ext>
            </a:extLst>
          </p:cNvPr>
          <p:cNvSpPr/>
          <p:nvPr/>
        </p:nvSpPr>
        <p:spPr>
          <a:xfrm>
            <a:off x="7295965" y="1834057"/>
            <a:ext cx="4788617" cy="2305402"/>
          </a:xfrm>
          <a:prstGeom prst="borderCallout1">
            <a:avLst>
              <a:gd name="adj1" fmla="val 57487"/>
              <a:gd name="adj2" fmla="val -141"/>
              <a:gd name="adj3" fmla="val 82684"/>
              <a:gd name="adj4" fmla="val -32645"/>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Tree>
    <p:extLst>
      <p:ext uri="{BB962C8B-B14F-4D97-AF65-F5344CB8AC3E}">
        <p14:creationId xmlns:p14="http://schemas.microsoft.com/office/powerpoint/2010/main" val="2012253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4BB4AEAE-B4A4-4B77-8CEA-F816C5762886}"/>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95" imgH="394" progId="TCLayout.ActiveDocument.1">
                  <p:embed/>
                </p:oleObj>
              </mc:Choice>
              <mc:Fallback>
                <p:oleObj name="think-cell スライド" r:id="rId4" imgW="395" imgH="394" progId="TCLayout.ActiveDocument.1">
                  <p:embed/>
                  <p:pic>
                    <p:nvPicPr>
                      <p:cNvPr id="8" name="オブジェクト 7" hidden="1">
                        <a:extLst>
                          <a:ext uri="{FF2B5EF4-FFF2-40B4-BE49-F238E27FC236}">
                            <a16:creationId xmlns:a16="http://schemas.microsoft.com/office/drawing/2014/main" id="{4BB4AEAE-B4A4-4B77-8CEA-F816C5762886}"/>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5" name="スライド番号プレースホルダー 4">
            <a:extLst>
              <a:ext uri="{FF2B5EF4-FFF2-40B4-BE49-F238E27FC236}">
                <a16:creationId xmlns:a16="http://schemas.microsoft.com/office/drawing/2014/main" id="{85D36DBA-4847-40A2-B12D-3AD56B0CAFE3}"/>
              </a:ext>
            </a:extLst>
          </p:cNvPr>
          <p:cNvSpPr txBox="1">
            <a:spLocks/>
          </p:cNvSpPr>
          <p:nvPr/>
        </p:nvSpPr>
        <p:spPr>
          <a:xfrm>
            <a:off x="11618997" y="6237312"/>
            <a:ext cx="540544"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2F438C8-8069-4F24-9685-E72734149F7B}" type="slidenum">
              <a:rPr lang="ja-JP" altLang="en-US" sz="1400" smtClean="0">
                <a:solidFill>
                  <a:srgbClr val="002060"/>
                </a:solidFill>
                <a:latin typeface="Meiryo UI" panose="020B0604030504040204" pitchFamily="50" charset="-128"/>
                <a:ea typeface="Meiryo UI" panose="020B0604030504040204" pitchFamily="50" charset="-128"/>
              </a:rPr>
              <a:pPr/>
              <a:t>9</a:t>
            </a:fld>
            <a:endParaRPr lang="ja-JP" altLang="en-US" sz="1400" dirty="0">
              <a:solidFill>
                <a:srgbClr val="002060"/>
              </a:solidFill>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E2063D94-B3C3-4D8B-82CC-1942CF3A6387}"/>
              </a:ext>
            </a:extLst>
          </p:cNvPr>
          <p:cNvPicPr>
            <a:picLocks noChangeAspect="1"/>
          </p:cNvPicPr>
          <p:nvPr/>
        </p:nvPicPr>
        <p:blipFill>
          <a:blip r:embed="rId6"/>
          <a:stretch>
            <a:fillRect/>
          </a:stretch>
        </p:blipFill>
        <p:spPr>
          <a:xfrm>
            <a:off x="1" y="6590031"/>
            <a:ext cx="12197644" cy="272203"/>
          </a:xfrm>
          <a:prstGeom prst="rect">
            <a:avLst/>
          </a:prstGeom>
        </p:spPr>
      </p:pic>
      <p:sp>
        <p:nvSpPr>
          <p:cNvPr id="4" name="テキスト プレースホルダー 6">
            <a:extLst>
              <a:ext uri="{FF2B5EF4-FFF2-40B4-BE49-F238E27FC236}">
                <a16:creationId xmlns:a16="http://schemas.microsoft.com/office/drawing/2014/main" id="{42D19C2A-6BB8-6AC2-0360-5FB17A397605}"/>
              </a:ext>
            </a:extLst>
          </p:cNvPr>
          <p:cNvSpPr txBox="1">
            <a:spLocks/>
          </p:cNvSpPr>
          <p:nvPr/>
        </p:nvSpPr>
        <p:spPr bwMode="gray">
          <a:xfrm>
            <a:off x="285700" y="94004"/>
            <a:ext cx="11626246" cy="6458521"/>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0"/>
              </a:spcBef>
              <a:buFont typeface="Arial" panose="020B0604020202020204" pitchFamily="34" charset="0"/>
              <a:buChar char="•"/>
              <a:defRPr kumimoji="1" sz="4000" kern="1200" cap="none" baseline="0">
                <a:solidFill>
                  <a:srgbClr val="00B050"/>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ja-JP" altLang="en-US" sz="1200" dirty="0">
              <a:solidFill>
                <a:schemeClr val="tx1"/>
              </a:solidFill>
            </a:endParaRPr>
          </a:p>
        </p:txBody>
      </p:sp>
      <p:sp>
        <p:nvSpPr>
          <p:cNvPr id="2" name="テキスト ボックス 1">
            <a:extLst>
              <a:ext uri="{FF2B5EF4-FFF2-40B4-BE49-F238E27FC236}">
                <a16:creationId xmlns:a16="http://schemas.microsoft.com/office/drawing/2014/main" id="{194DC7C3-1BB7-3CC4-D040-7F7A22F08DD6}"/>
              </a:ext>
            </a:extLst>
          </p:cNvPr>
          <p:cNvSpPr txBox="1"/>
          <p:nvPr/>
        </p:nvSpPr>
        <p:spPr>
          <a:xfrm>
            <a:off x="820008" y="790669"/>
            <a:ext cx="4334933" cy="369332"/>
          </a:xfrm>
          <a:prstGeom prst="rect">
            <a:avLst/>
          </a:prstGeom>
          <a:noFill/>
        </p:spPr>
        <p:txBody>
          <a:bodyPr wrap="square" rtlCol="0">
            <a:spAutoFit/>
          </a:bodyPr>
          <a:lstStyle/>
          <a:p>
            <a:r>
              <a:rPr kumimoji="1" lang="ja-JP" altLang="en-US" b="1" dirty="0">
                <a:latin typeface="UD デジタル 教科書体 NK-R" panose="02020400000000000000" pitchFamily="18" charset="-128"/>
                <a:ea typeface="UD デジタル 教科書体 NK-R" panose="02020400000000000000" pitchFamily="18" charset="-128"/>
              </a:rPr>
              <a:t>②メッセージ（</a:t>
            </a:r>
            <a:r>
              <a:rPr kumimoji="1" lang="en-US" altLang="ja-JP" b="1" dirty="0" err="1">
                <a:latin typeface="UD デジタル 教科書体 NK-R" panose="02020400000000000000" pitchFamily="18" charset="-128"/>
                <a:ea typeface="UD デジタル 教科書体 NK-R" panose="02020400000000000000" pitchFamily="18" charset="-128"/>
              </a:rPr>
              <a:t>Hoppii</a:t>
            </a:r>
            <a:r>
              <a:rPr kumimoji="1" lang="ja-JP" altLang="en-US" b="1" dirty="0">
                <a:latin typeface="UD デジタル 教科書体 NK-R" panose="02020400000000000000" pitchFamily="18" charset="-128"/>
                <a:ea typeface="UD デジタル 教科書体 NK-R" panose="02020400000000000000" pitchFamily="18" charset="-128"/>
              </a:rPr>
              <a:t>＞メッセージ）</a:t>
            </a:r>
            <a:endParaRPr kumimoji="1" lang="en-US" altLang="ja-JP" b="1" dirty="0">
              <a:latin typeface="UD デジタル 教科書体 NK-R" panose="02020400000000000000" pitchFamily="18" charset="-128"/>
              <a:ea typeface="UD デジタル 教科書体 NK-R" panose="02020400000000000000" pitchFamily="18" charset="-128"/>
            </a:endParaRPr>
          </a:p>
        </p:txBody>
      </p:sp>
      <p:pic>
        <p:nvPicPr>
          <p:cNvPr id="7" name="図 6" descr="グラフィカル ユーザー インターフェイス, テキスト, アプリケーション&#10;&#10;自動的に生成された説明">
            <a:extLst>
              <a:ext uri="{FF2B5EF4-FFF2-40B4-BE49-F238E27FC236}">
                <a16:creationId xmlns:a16="http://schemas.microsoft.com/office/drawing/2014/main" id="{C1701B33-E8F7-8604-DC72-19DBE25E3E55}"/>
              </a:ext>
            </a:extLst>
          </p:cNvPr>
          <p:cNvPicPr>
            <a:picLocks noChangeAspect="1"/>
          </p:cNvPicPr>
          <p:nvPr/>
        </p:nvPicPr>
        <p:blipFill rotWithShape="1">
          <a:blip r:embed="rId7">
            <a:extLst>
              <a:ext uri="{28A0092B-C50C-407E-A947-70E740481C1C}">
                <a14:useLocalDpi xmlns:a14="http://schemas.microsoft.com/office/drawing/2010/main" val="0"/>
              </a:ext>
            </a:extLst>
          </a:blip>
          <a:srcRect t="2886" b="15190"/>
          <a:stretch/>
        </p:blipFill>
        <p:spPr>
          <a:xfrm>
            <a:off x="4775326" y="1337002"/>
            <a:ext cx="2818992" cy="4107727"/>
          </a:xfrm>
          <a:prstGeom prst="rect">
            <a:avLst/>
          </a:prstGeom>
          <a:ln>
            <a:solidFill>
              <a:schemeClr val="accent2"/>
            </a:solidFill>
          </a:ln>
        </p:spPr>
      </p:pic>
      <p:pic>
        <p:nvPicPr>
          <p:cNvPr id="15" name="図 14" descr="グラフィカル ユーザー インターフェイス, テキスト, アプリケーション, メール&#10;&#10;自動的に生成された説明">
            <a:extLst>
              <a:ext uri="{FF2B5EF4-FFF2-40B4-BE49-F238E27FC236}">
                <a16:creationId xmlns:a16="http://schemas.microsoft.com/office/drawing/2014/main" id="{26C6935E-185F-5268-2C91-DA37FAD504E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0008" y="1336360"/>
            <a:ext cx="2309442" cy="4107727"/>
          </a:xfrm>
          <a:prstGeom prst="rect">
            <a:avLst/>
          </a:prstGeom>
          <a:ln>
            <a:solidFill>
              <a:schemeClr val="accent2"/>
            </a:solidFill>
          </a:ln>
        </p:spPr>
      </p:pic>
      <p:sp>
        <p:nvSpPr>
          <p:cNvPr id="16" name="楕円 15">
            <a:extLst>
              <a:ext uri="{FF2B5EF4-FFF2-40B4-BE49-F238E27FC236}">
                <a16:creationId xmlns:a16="http://schemas.microsoft.com/office/drawing/2014/main" id="{7F004ED6-369B-E588-2968-A7061D3B1594}"/>
              </a:ext>
            </a:extLst>
          </p:cNvPr>
          <p:cNvSpPr/>
          <p:nvPr/>
        </p:nvSpPr>
        <p:spPr>
          <a:xfrm>
            <a:off x="1381907" y="3747194"/>
            <a:ext cx="1289221" cy="389467"/>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吹き出し: 線 16">
            <a:extLst>
              <a:ext uri="{FF2B5EF4-FFF2-40B4-BE49-F238E27FC236}">
                <a16:creationId xmlns:a16="http://schemas.microsoft.com/office/drawing/2014/main" id="{7BC7752D-E7BF-2810-3E9B-362E25A77BBF}"/>
              </a:ext>
            </a:extLst>
          </p:cNvPr>
          <p:cNvSpPr/>
          <p:nvPr/>
        </p:nvSpPr>
        <p:spPr>
          <a:xfrm>
            <a:off x="2671129" y="4443178"/>
            <a:ext cx="1265872" cy="307777"/>
          </a:xfrm>
          <a:prstGeom prst="borderCallout1">
            <a:avLst>
              <a:gd name="adj1" fmla="val 57487"/>
              <a:gd name="adj2" fmla="val -141"/>
              <a:gd name="adj3" fmla="val -87382"/>
              <a:gd name="adj4" fmla="val -31101"/>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テキスト ボックス 17">
            <a:extLst>
              <a:ext uri="{FF2B5EF4-FFF2-40B4-BE49-F238E27FC236}">
                <a16:creationId xmlns:a16="http://schemas.microsoft.com/office/drawing/2014/main" id="{F5F4346A-A519-9F5C-8761-9156B7E75B95}"/>
              </a:ext>
            </a:extLst>
          </p:cNvPr>
          <p:cNvSpPr txBox="1"/>
          <p:nvPr/>
        </p:nvSpPr>
        <p:spPr>
          <a:xfrm>
            <a:off x="2671129" y="4450502"/>
            <a:ext cx="1265872" cy="307777"/>
          </a:xfrm>
          <a:prstGeom prst="rect">
            <a:avLst/>
          </a:prstGeom>
          <a:noFill/>
        </p:spPr>
        <p:txBody>
          <a:bodyPr wrap="square" rtlCol="0">
            <a:spAutoFit/>
          </a:bodyPr>
          <a:lstStyle/>
          <a:p>
            <a:r>
              <a:rPr lang="ja-JP" altLang="en-US" sz="1400" b="1" dirty="0">
                <a:solidFill>
                  <a:srgbClr val="FF0000"/>
                </a:solidFill>
                <a:latin typeface="UD デジタル 教科書体 NK-R" panose="02020400000000000000" pitchFamily="18" charset="-128"/>
                <a:ea typeface="UD デジタル 教科書体 NK-R" panose="02020400000000000000" pitchFamily="18" charset="-128"/>
              </a:rPr>
              <a:t>件名をクリック</a:t>
            </a:r>
            <a:endParaRPr kumimoji="1" lang="ja-JP" altLang="en-US" sz="1400" b="1"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19" name="矢印: 右 18">
            <a:extLst>
              <a:ext uri="{FF2B5EF4-FFF2-40B4-BE49-F238E27FC236}">
                <a16:creationId xmlns:a16="http://schemas.microsoft.com/office/drawing/2014/main" id="{DC0FE9A2-3C21-2942-CC5C-49C74915F63C}"/>
              </a:ext>
            </a:extLst>
          </p:cNvPr>
          <p:cNvSpPr/>
          <p:nvPr/>
        </p:nvSpPr>
        <p:spPr>
          <a:xfrm>
            <a:off x="3464064" y="2889028"/>
            <a:ext cx="1025562" cy="7850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E5A67222-94C6-5560-4C02-B46E6606A270}"/>
              </a:ext>
            </a:extLst>
          </p:cNvPr>
          <p:cNvSpPr txBox="1"/>
          <p:nvPr/>
        </p:nvSpPr>
        <p:spPr>
          <a:xfrm>
            <a:off x="7721946" y="3033987"/>
            <a:ext cx="4184355" cy="2462213"/>
          </a:xfrm>
          <a:prstGeom prst="rect">
            <a:avLst/>
          </a:prstGeom>
          <a:noFill/>
        </p:spPr>
        <p:txBody>
          <a:bodyPr wrap="square" rtlCol="0">
            <a:spAutoFit/>
          </a:bodyPr>
          <a:lstStyle/>
          <a:p>
            <a:r>
              <a:rPr kumimoji="1" lang="ja-JP" altLang="en-US" sz="1400" b="1" dirty="0">
                <a:latin typeface="UD デジタル 教科書体 NK-R" panose="02020400000000000000" pitchFamily="18" charset="-128"/>
                <a:ea typeface="UD デジタル 教科書体 NK-R" panose="02020400000000000000" pitchFamily="18" charset="-128"/>
              </a:rPr>
              <a:t>＜内容</a:t>
            </a:r>
            <a:r>
              <a:rPr lang="ja-JP" altLang="en-US" sz="1400" b="1" dirty="0">
                <a:latin typeface="UD デジタル 教科書体 NK-R" panose="02020400000000000000" pitchFamily="18" charset="-128"/>
                <a:ea typeface="UD デジタル 教科書体 NK-R" panose="02020400000000000000" pitchFamily="18" charset="-128"/>
              </a:rPr>
              <a:t>＞</a:t>
            </a:r>
            <a:endParaRPr kumimoji="1" lang="en-US" altLang="ja-JP" sz="1400" b="1"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教員から履修者</a:t>
            </a:r>
            <a:r>
              <a:rPr kumimoji="1" lang="ja-JP" altLang="en-US" sz="1400" dirty="0">
                <a:latin typeface="UD デジタル 教科書体 NK-R" panose="02020400000000000000" pitchFamily="18" charset="-128"/>
                <a:ea typeface="UD デジタル 教科書体 NK-R" panose="02020400000000000000" pitchFamily="18" charset="-128"/>
              </a:rPr>
              <a:t>への個別連絡、全体連絡</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講義内情報</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休講・補講情報　等</a:t>
            </a:r>
            <a:endParaRPr lang="en-US" altLang="ja-JP" sz="1400" dirty="0">
              <a:latin typeface="UD デジタル 教科書体 NK-R" panose="02020400000000000000" pitchFamily="18" charset="-128"/>
              <a:ea typeface="UD デジタル 教科書体 NK-R" panose="02020400000000000000" pitchFamily="18" charset="-128"/>
            </a:endParaRPr>
          </a:p>
          <a:p>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b="1" dirty="0">
                <a:latin typeface="UD デジタル 教科書体 NK-R" panose="02020400000000000000" pitchFamily="18" charset="-128"/>
                <a:ea typeface="UD デジタル 教科書体 NK-R" panose="02020400000000000000" pitchFamily="18" charset="-128"/>
              </a:rPr>
              <a:t>＜補足＞</a:t>
            </a:r>
            <a:endParaRPr lang="en-US" altLang="ja-JP" sz="1400" b="1"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・配信の際、教員が「学生からの返信を許可する」と</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した場合のみ、「返信」ボタンが表示されます。</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・メッセージを受信した際、メールに通知が届きます</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r>
              <a:rPr lang="en-US" altLang="ja-JP" sz="1400" dirty="0" err="1">
                <a:latin typeface="UD デジタル 教科書体 NK-R" panose="02020400000000000000" pitchFamily="18" charset="-128"/>
                <a:ea typeface="UD デジタル 教科書体 NK-R" panose="02020400000000000000" pitchFamily="18" charset="-128"/>
              </a:rPr>
              <a:t>Hoppii</a:t>
            </a:r>
            <a:r>
              <a:rPr lang="ja-JP" altLang="en-US" sz="1400" dirty="0">
                <a:latin typeface="UD デジタル 教科書体 NK-R" panose="02020400000000000000" pitchFamily="18" charset="-128"/>
                <a:ea typeface="UD デジタル 教科書体 NK-R" panose="02020400000000000000" pitchFamily="18" charset="-128"/>
              </a:rPr>
              <a:t>で転送設定されている法政</a:t>
            </a:r>
            <a:r>
              <a:rPr lang="en-US" altLang="ja-JP" sz="1400" dirty="0">
                <a:latin typeface="UD デジタル 教科書体 NK-R" panose="02020400000000000000" pitchFamily="18" charset="-128"/>
                <a:ea typeface="UD デジタル 教科書体 NK-R" panose="02020400000000000000" pitchFamily="18" charset="-128"/>
              </a:rPr>
              <a:t>Gmail</a:t>
            </a:r>
            <a:r>
              <a:rPr lang="ja-JP" altLang="en-US" sz="1400" dirty="0">
                <a:latin typeface="UD デジタル 教科書体 NK-R" panose="02020400000000000000" pitchFamily="18" charset="-128"/>
                <a:ea typeface="UD デジタル 教科書体 NK-R" panose="02020400000000000000" pitchFamily="18" charset="-128"/>
              </a:rPr>
              <a:t>宛に</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件名・メッセージへのリンク先のみ送信される）。</a:t>
            </a:r>
            <a:endParaRPr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21" name="吹き出し: 線 20">
            <a:extLst>
              <a:ext uri="{FF2B5EF4-FFF2-40B4-BE49-F238E27FC236}">
                <a16:creationId xmlns:a16="http://schemas.microsoft.com/office/drawing/2014/main" id="{1BD79369-16EE-8DAC-C441-8E66628220F6}"/>
              </a:ext>
            </a:extLst>
          </p:cNvPr>
          <p:cNvSpPr/>
          <p:nvPr/>
        </p:nvSpPr>
        <p:spPr>
          <a:xfrm>
            <a:off x="7716301" y="3033987"/>
            <a:ext cx="4367960" cy="2565623"/>
          </a:xfrm>
          <a:prstGeom prst="borderCallout1">
            <a:avLst>
              <a:gd name="adj1" fmla="val 57487"/>
              <a:gd name="adj2" fmla="val -141"/>
              <a:gd name="adj3" fmla="val -3000"/>
              <a:gd name="adj4" fmla="val -26393"/>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a:extLst>
              <a:ext uri="{FF2B5EF4-FFF2-40B4-BE49-F238E27FC236}">
                <a16:creationId xmlns:a16="http://schemas.microsoft.com/office/drawing/2014/main" id="{89474CB0-3F53-EABC-A93F-8AD7265AE9D7}"/>
              </a:ext>
            </a:extLst>
          </p:cNvPr>
          <p:cNvSpPr txBox="1"/>
          <p:nvPr/>
        </p:nvSpPr>
        <p:spPr>
          <a:xfrm>
            <a:off x="0" y="19916"/>
            <a:ext cx="12192000" cy="523220"/>
          </a:xfrm>
          <a:prstGeom prst="rect">
            <a:avLst/>
          </a:prstGeom>
          <a:noFill/>
        </p:spPr>
        <p:txBody>
          <a:bodyPr wrap="square">
            <a:spAutoFit/>
          </a:bodyPr>
          <a:lstStyle/>
          <a:p>
            <a:r>
              <a:rPr lang="ja-JP" altLang="en-US" sz="2800" dirty="0">
                <a:latin typeface="UD デジタル 教科書体 NK-R" panose="02020400000000000000" pitchFamily="18" charset="-128"/>
                <a:ea typeface="UD デジタル 教科書体 NK-R" panose="02020400000000000000" pitchFamily="18" charset="-128"/>
              </a:rPr>
              <a:t>４　授業に関する連絡の確認方法</a:t>
            </a:r>
            <a:endParaRPr lang="en-US" altLang="ja-JP" sz="28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986962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1816</TotalTime>
  <Words>2089</Words>
  <Application>Microsoft Office PowerPoint</Application>
  <PresentationFormat>ワイド画面</PresentationFormat>
  <Paragraphs>241</Paragraphs>
  <Slides>13</Slides>
  <Notes>13</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13</vt:i4>
      </vt:variant>
    </vt:vector>
  </HeadingPairs>
  <TitlesOfParts>
    <vt:vector size="21" baseType="lpstr">
      <vt:lpstr>Meiryo UI</vt:lpstr>
      <vt:lpstr>UD デジタル 教科書体 NK-B</vt:lpstr>
      <vt:lpstr>UD デジタル 教科書体 NK-R</vt:lpstr>
      <vt:lpstr>游ゴシック</vt:lpstr>
      <vt:lpstr>游ゴシック Light</vt:lpstr>
      <vt:lpstr>Arial</vt:lpstr>
      <vt:lpstr>Office テーマ</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ポータル（Hoppii）学習支援システム（WebClass）主要機能の使い方</dc:title>
  <dc:creator>田中　律夢</dc:creator>
  <cp:lastModifiedBy>五十嵐　基</cp:lastModifiedBy>
  <cp:revision>55</cp:revision>
  <cp:lastPrinted>2025-03-19T08:53:45Z</cp:lastPrinted>
  <dcterms:created xsi:type="dcterms:W3CDTF">2025-03-12T08:06:11Z</dcterms:created>
  <dcterms:modified xsi:type="dcterms:W3CDTF">2026-03-24T02:25:06Z</dcterms:modified>
</cp:coreProperties>
</file>